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8"/>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lab3" initials="z" lastIdx="1" clrIdx="0"/>
  <p:cmAuthor id="3" name="Author" initials="A" lastIdx="0" clrIdx="2"/>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借助单细胞测序技术，找出疾病相关的细胞作为治疗靶标是可行的，根据测序数据量的扩大，相应的分析方法也从传统机器学习向深度学习转变。</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从多个预测出来的值，排除离群</a:t>
            </a:r>
            <a:r>
              <a:rPr lang="zh-CN" altLang="en-US"/>
              <a:t>点</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借助单细胞测序技术，找出疾病相关的细胞作为治疗靶标是可行的，根据测序数据量的扩大，相应的分析方法也从传统机器学习向深度学习转变。</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计算各个spot细胞比例和真实值之间的均方根误差RSME、JS散度、皮尔森相关系数PCC作为方法评价指标，在不同数据集上与其他方法进行比较。</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2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tags" Target="../tags/tag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tags" Target="../tags/tag39.xml"/></Relationships>
</file>

<file path=ppt/slides/_rels/slide23.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image" Target="../media/image32.png"/><Relationship Id="rId3" Type="http://schemas.openxmlformats.org/officeDocument/2006/relationships/tags" Target="../tags/tag41.xml"/><Relationship Id="rId20" Type="http://schemas.openxmlformats.org/officeDocument/2006/relationships/notesSlide" Target="../notesSlides/notesSlide9.xml"/><Relationship Id="rId2" Type="http://schemas.openxmlformats.org/officeDocument/2006/relationships/image" Target="../media/image31.png"/><Relationship Id="rId19" Type="http://schemas.openxmlformats.org/officeDocument/2006/relationships/slideLayout" Target="../slideLayouts/slideLayout1.xml"/><Relationship Id="rId18" Type="http://schemas.openxmlformats.org/officeDocument/2006/relationships/tags" Target="../tags/tag54.xml"/><Relationship Id="rId17" Type="http://schemas.openxmlformats.org/officeDocument/2006/relationships/image" Target="../media/image33.jpeg"/><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40.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image" Target="../media/image37.png"/><Relationship Id="rId5" Type="http://schemas.openxmlformats.org/officeDocument/2006/relationships/tags" Target="../tags/tag56.xml"/><Relationship Id="rId4" Type="http://schemas.openxmlformats.org/officeDocument/2006/relationships/image" Target="../media/image36.png"/><Relationship Id="rId3" Type="http://schemas.openxmlformats.org/officeDocument/2006/relationships/tags" Target="../tags/tag55.xml"/><Relationship Id="rId2" Type="http://schemas.openxmlformats.org/officeDocument/2006/relationships/image" Target="../media/image35.png"/><Relationship Id="rId10" Type="http://schemas.openxmlformats.org/officeDocument/2006/relationships/notesSlide" Target="../notesSlides/notesSlide10.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image" Target="../media/image39.png"/><Relationship Id="rId4" Type="http://schemas.openxmlformats.org/officeDocument/2006/relationships/tags" Target="../tags/tag61.xml"/><Relationship Id="rId3"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tags" Target="../tags/tag59.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xml"/><Relationship Id="rId1" Type="http://schemas.openxmlformats.org/officeDocument/2006/relationships/tags" Target="../tags/tag6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tags" Target="../tags/tag73.xml"/><Relationship Id="rId3" Type="http://schemas.openxmlformats.org/officeDocument/2006/relationships/image" Target="../media/image46.png"/><Relationship Id="rId2" Type="http://schemas.openxmlformats.org/officeDocument/2006/relationships/tags" Target="../tags/tag72.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34.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7" Type="http://schemas.openxmlformats.org/officeDocument/2006/relationships/slideLayout" Target="../slideLayouts/slideLayout2.xml"/><Relationship Id="rId16" Type="http://schemas.openxmlformats.org/officeDocument/2006/relationships/image" Target="../media/image54.jpeg"/><Relationship Id="rId15" Type="http://schemas.openxmlformats.org/officeDocument/2006/relationships/image" Target="../media/image53.png"/><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image" Target="../media/image8.png"/><Relationship Id="rId7" Type="http://schemas.openxmlformats.org/officeDocument/2006/relationships/tags" Target="../tags/tag9.xml"/><Relationship Id="rId6" Type="http://schemas.openxmlformats.org/officeDocument/2006/relationships/image" Target="../media/image7.png"/><Relationship Id="rId5" Type="http://schemas.openxmlformats.org/officeDocument/2006/relationships/tags" Target="../tags/tag8.xml"/><Relationship Id="rId4" Type="http://schemas.openxmlformats.org/officeDocument/2006/relationships/image" Target="../media/image6.png"/><Relationship Id="rId33" Type="http://schemas.openxmlformats.org/officeDocument/2006/relationships/slideLayout" Target="../slideLayouts/slideLayout1.xml"/><Relationship Id="rId32" Type="http://schemas.openxmlformats.org/officeDocument/2006/relationships/tags" Target="../tags/tag26.xml"/><Relationship Id="rId31" Type="http://schemas.openxmlformats.org/officeDocument/2006/relationships/tags" Target="../tags/tag25.xml"/><Relationship Id="rId30" Type="http://schemas.openxmlformats.org/officeDocument/2006/relationships/tags" Target="../tags/tag24.xml"/><Relationship Id="rId3" Type="http://schemas.openxmlformats.org/officeDocument/2006/relationships/tags" Target="../tags/tag7.xml"/><Relationship Id="rId29" Type="http://schemas.openxmlformats.org/officeDocument/2006/relationships/tags" Target="../tags/tag23.xml"/><Relationship Id="rId28" Type="http://schemas.openxmlformats.org/officeDocument/2006/relationships/tags" Target="../tags/tag22.xml"/><Relationship Id="rId27" Type="http://schemas.openxmlformats.org/officeDocument/2006/relationships/tags" Target="../tags/tag21.xml"/><Relationship Id="rId26" Type="http://schemas.openxmlformats.org/officeDocument/2006/relationships/tags" Target="../tags/tag20.xml"/><Relationship Id="rId25" Type="http://schemas.openxmlformats.org/officeDocument/2006/relationships/tags" Target="../tags/tag19.xml"/><Relationship Id="rId24" Type="http://schemas.openxmlformats.org/officeDocument/2006/relationships/tags" Target="../tags/tag18.xml"/><Relationship Id="rId23" Type="http://schemas.openxmlformats.org/officeDocument/2006/relationships/image" Target="../media/image15.png"/><Relationship Id="rId22" Type="http://schemas.openxmlformats.org/officeDocument/2006/relationships/tags" Target="../tags/tag17.xml"/><Relationship Id="rId21" Type="http://schemas.openxmlformats.org/officeDocument/2006/relationships/image" Target="../media/image14.png"/><Relationship Id="rId20" Type="http://schemas.openxmlformats.org/officeDocument/2006/relationships/tags" Target="../tags/tag16.xml"/><Relationship Id="rId2" Type="http://schemas.openxmlformats.org/officeDocument/2006/relationships/image" Target="../media/image5.png"/><Relationship Id="rId19" Type="http://schemas.openxmlformats.org/officeDocument/2006/relationships/image" Target="../media/image13.png"/><Relationship Id="rId18" Type="http://schemas.openxmlformats.org/officeDocument/2006/relationships/tags" Target="../tags/tag15.xml"/><Relationship Id="rId17" Type="http://schemas.openxmlformats.org/officeDocument/2006/relationships/image" Target="../media/image12.png"/><Relationship Id="rId16" Type="http://schemas.openxmlformats.org/officeDocument/2006/relationships/tags" Target="../tags/tag14.xml"/><Relationship Id="rId15" Type="http://schemas.openxmlformats.org/officeDocument/2006/relationships/image" Target="../media/image11.png"/><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image" Target="../media/image10.png"/><Relationship Id="rId11" Type="http://schemas.openxmlformats.org/officeDocument/2006/relationships/tags" Target="../tags/tag11.xml"/><Relationship Id="rId10" Type="http://schemas.openxmlformats.org/officeDocument/2006/relationships/image" Target="../media/image9.png"/><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4800" y="237490"/>
            <a:ext cx="8983980" cy="521970"/>
          </a:xfrm>
          <a:prstGeom prst="rect">
            <a:avLst/>
          </a:prstGeom>
          <a:noFill/>
        </p:spPr>
        <p:txBody>
          <a:bodyPr wrap="square" rtlCol="0">
            <a:spAutoFit/>
          </a:bodyPr>
          <a:p>
            <a:r>
              <a:rPr lang="zh-CN" altLang="zh-CN" sz="2800"/>
              <a:t>初步</a:t>
            </a:r>
            <a:r>
              <a:rPr lang="en-US" altLang="zh-CN" sz="2800"/>
              <a:t>benchmark</a:t>
            </a:r>
            <a:endParaRPr lang="en-US" altLang="zh-CN" sz="2800"/>
          </a:p>
        </p:txBody>
      </p:sp>
      <p:graphicFrame>
        <p:nvGraphicFramePr>
          <p:cNvPr id="2" name="表格 1"/>
          <p:cNvGraphicFramePr/>
          <p:nvPr>
            <p:custDataLst>
              <p:tags r:id="rId1"/>
            </p:custDataLst>
          </p:nvPr>
        </p:nvGraphicFramePr>
        <p:xfrm>
          <a:off x="5061585" y="18415"/>
          <a:ext cx="7091045" cy="1851025"/>
        </p:xfrm>
        <a:graphic>
          <a:graphicData uri="http://schemas.openxmlformats.org/drawingml/2006/table">
            <a:tbl>
              <a:tblPr firstRow="1" bandRow="1">
                <a:tableStyleId>{5C22544A-7EE6-4342-B048-85BDC9FD1C3A}</a:tableStyleId>
              </a:tblPr>
              <a:tblGrid>
                <a:gridCol w="1303655"/>
                <a:gridCol w="2917825"/>
                <a:gridCol w="2869565"/>
              </a:tblGrid>
              <a:tr h="370205">
                <a:tc>
                  <a:txBody>
                    <a:bodyPr/>
                    <a:p>
                      <a:pPr>
                        <a:buNone/>
                      </a:pPr>
                      <a:r>
                        <a:rPr lang="en-US" altLang="zh-CN"/>
                        <a:t>method</a:t>
                      </a:r>
                      <a:endParaRPr lang="en-US" altLang="zh-CN"/>
                    </a:p>
                  </a:txBody>
                  <a:tcPr/>
                </a:tc>
                <a:tc>
                  <a:txBody>
                    <a:bodyPr/>
                    <a:p>
                      <a:pPr>
                        <a:buNone/>
                      </a:pPr>
                      <a:r>
                        <a:rPr lang="en-US" altLang="zh-CN"/>
                        <a:t>RMSE均方误差</a:t>
                      </a:r>
                      <a:endParaRPr lang="en-US" altLang="zh-CN"/>
                    </a:p>
                  </a:txBody>
                  <a:tcPr/>
                </a:tc>
                <a:tc>
                  <a:txBody>
                    <a:bodyPr/>
                    <a:p>
                      <a:pPr>
                        <a:buNone/>
                      </a:pPr>
                      <a:r>
                        <a:rPr lang="zh-CN" altLang="en-US"/>
                        <a:t>JSD</a:t>
                      </a:r>
                      <a:endParaRPr lang="zh-CN" altLang="en-US"/>
                    </a:p>
                  </a:txBody>
                  <a:tcPr/>
                </a:tc>
              </a:tr>
              <a:tr h="370205">
                <a:tc>
                  <a:txBody>
                    <a:bodyPr/>
                    <a:p>
                      <a:pPr>
                        <a:buNone/>
                      </a:pPr>
                      <a:r>
                        <a:rPr lang="en-US" altLang="zh-CN"/>
                        <a:t>Topic</a:t>
                      </a:r>
                      <a:r>
                        <a:rPr lang="en-US" altLang="zh-CN"/>
                        <a:t>GNN</a:t>
                      </a:r>
                      <a:endParaRPr lang="en-US" altLang="zh-CN"/>
                    </a:p>
                  </a:txBody>
                  <a:tcPr/>
                </a:tc>
                <a:tc>
                  <a:txBody>
                    <a:bodyPr/>
                    <a:p>
                      <a:pPr>
                        <a:buNone/>
                      </a:pPr>
                      <a:r>
                        <a:rPr lang="zh-CN" altLang="en-US"/>
                        <a:t>3.5389915162200136</a:t>
                      </a:r>
                      <a:endParaRPr lang="zh-CN" altLang="en-US"/>
                    </a:p>
                  </a:txBody>
                  <a:tcPr/>
                </a:tc>
                <a:tc>
                  <a:txBody>
                    <a:bodyPr/>
                    <a:p>
                      <a:pPr>
                        <a:buNone/>
                      </a:pPr>
                      <a:r>
                        <a:rPr lang="zh-CN" altLang="en-US" sz="1800">
                          <a:sym typeface="+mn-ea"/>
                        </a:rPr>
                        <a:t>0.5008148296195839</a:t>
                      </a:r>
                      <a:endParaRPr lang="zh-CN" altLang="en-US"/>
                    </a:p>
                  </a:txBody>
                  <a:tcPr/>
                </a:tc>
              </a:tr>
              <a:tr h="370205">
                <a:tc>
                  <a:txBody>
                    <a:bodyPr/>
                    <a:p>
                      <a:pPr>
                        <a:buNone/>
                      </a:pPr>
                      <a:r>
                        <a:rPr lang="zh-CN" altLang="en-US" sz="1800">
                          <a:sym typeface="+mn-ea"/>
                        </a:rPr>
                        <a:t>STRIDE</a:t>
                      </a:r>
                      <a:endParaRPr lang="zh-CN" altLang="en-US"/>
                    </a:p>
                  </a:txBody>
                  <a:tcPr/>
                </a:tc>
                <a:tc>
                  <a:txBody>
                    <a:bodyPr/>
                    <a:p>
                      <a:pPr>
                        <a:buNone/>
                      </a:pPr>
                      <a:r>
                        <a:rPr lang="zh-CN" altLang="en-US" sz="1800">
                          <a:sym typeface="+mn-ea"/>
                        </a:rPr>
                        <a:t>4.143201778609598</a:t>
                      </a:r>
                      <a:endParaRPr lang="zh-CN" altLang="en-US"/>
                    </a:p>
                  </a:txBody>
                  <a:tcPr/>
                </a:tc>
                <a:tc>
                  <a:txBody>
                    <a:bodyPr/>
                    <a:p>
                      <a:pPr>
                        <a:buNone/>
                      </a:pPr>
                      <a:r>
                        <a:rPr lang="zh-CN" altLang="en-US" sz="1800">
                          <a:sym typeface="+mn-ea"/>
                        </a:rPr>
                        <a:t>0.6999368137432729</a:t>
                      </a:r>
                      <a:endParaRPr lang="zh-CN" altLang="en-US"/>
                    </a:p>
                  </a:txBody>
                  <a:tcPr/>
                </a:tc>
              </a:tr>
              <a:tr h="370205">
                <a:tc>
                  <a:txBody>
                    <a:bodyPr/>
                    <a:p>
                      <a:pPr>
                        <a:buNone/>
                      </a:pPr>
                      <a:r>
                        <a:rPr lang="zh-CN" altLang="en-US" sz="1800">
                          <a:sym typeface="+mn-ea"/>
                        </a:rPr>
                        <a:t>SONAR </a:t>
                      </a:r>
                      <a:endParaRPr lang="zh-CN" altLang="en-US"/>
                    </a:p>
                  </a:txBody>
                  <a:tcPr/>
                </a:tc>
                <a:tc>
                  <a:txBody>
                    <a:bodyPr/>
                    <a:p>
                      <a:pPr>
                        <a:buNone/>
                      </a:pPr>
                      <a:r>
                        <a:rPr lang="zh-CN" altLang="en-US" sz="1800">
                          <a:sym typeface="+mn-ea"/>
                        </a:rPr>
                        <a:t>4.411188297070412</a:t>
                      </a:r>
                      <a:endParaRPr lang="zh-CN" altLang="en-US"/>
                    </a:p>
                  </a:txBody>
                  <a:tcPr/>
                </a:tc>
                <a:tc>
                  <a:txBody>
                    <a:bodyPr/>
                    <a:p>
                      <a:pPr>
                        <a:buNone/>
                      </a:pPr>
                      <a:r>
                        <a:rPr lang="zh-CN" altLang="en-US" sz="1800">
                          <a:sym typeface="+mn-ea"/>
                        </a:rPr>
                        <a:t>5.982294832412173</a:t>
                      </a:r>
                      <a:endParaRPr lang="zh-CN" altLang="en-US"/>
                    </a:p>
                  </a:txBody>
                  <a:tcPr/>
                </a:tc>
              </a:tr>
              <a:tr h="370205">
                <a:tc>
                  <a:txBody>
                    <a:bodyPr/>
                    <a:p>
                      <a:pPr>
                        <a:buNone/>
                      </a:pPr>
                      <a:r>
                        <a:rPr lang="zh-CN" altLang="en-US">
                          <a:solidFill>
                            <a:srgbClr val="FF0000"/>
                          </a:solidFill>
                        </a:rPr>
                        <a:t>stdGCN </a:t>
                      </a:r>
                      <a:endParaRPr lang="zh-CN" altLang="en-US">
                        <a:solidFill>
                          <a:srgbClr val="FF0000"/>
                        </a:solidFill>
                      </a:endParaRPr>
                    </a:p>
                  </a:txBody>
                  <a:tcPr/>
                </a:tc>
                <a:tc>
                  <a:txBody>
                    <a:bodyPr/>
                    <a:p>
                      <a:pPr>
                        <a:buNone/>
                      </a:pPr>
                      <a:r>
                        <a:rPr lang="zh-CN" altLang="en-US" sz="1800">
                          <a:solidFill>
                            <a:srgbClr val="FF0000"/>
                          </a:solidFill>
                          <a:sym typeface="+mn-ea"/>
                        </a:rPr>
                        <a:t>4.4966059248865715</a:t>
                      </a:r>
                      <a:endParaRPr lang="zh-CN" altLang="en-US" sz="1800">
                        <a:solidFill>
                          <a:srgbClr val="FF0000"/>
                        </a:solidFill>
                        <a:sym typeface="+mn-ea"/>
                      </a:endParaRPr>
                    </a:p>
                  </a:txBody>
                  <a:tcPr/>
                </a:tc>
                <a:tc>
                  <a:txBody>
                    <a:bodyPr/>
                    <a:p>
                      <a:pPr>
                        <a:buNone/>
                      </a:pPr>
                      <a:r>
                        <a:rPr lang="zh-CN" altLang="en-US">
                          <a:solidFill>
                            <a:srgbClr val="FF0000"/>
                          </a:solidFill>
                        </a:rPr>
                        <a:t>0.7099009359770576</a:t>
                      </a:r>
                      <a:endParaRPr lang="zh-CN" altLang="en-US">
                        <a:solidFill>
                          <a:srgbClr val="FF0000"/>
                        </a:solidFill>
                      </a:endParaRPr>
                    </a:p>
                  </a:txBody>
                  <a:tcPr/>
                </a:tc>
              </a:tr>
            </a:tbl>
          </a:graphicData>
        </a:graphic>
      </p:graphicFrame>
      <p:sp>
        <p:nvSpPr>
          <p:cNvPr id="3" name="文本框 2"/>
          <p:cNvSpPr txBox="1"/>
          <p:nvPr/>
        </p:nvSpPr>
        <p:spPr>
          <a:xfrm>
            <a:off x="413385" y="759460"/>
            <a:ext cx="4648200" cy="368300"/>
          </a:xfrm>
          <a:prstGeom prst="rect">
            <a:avLst/>
          </a:prstGeom>
          <a:noFill/>
        </p:spPr>
        <p:txBody>
          <a:bodyPr wrap="square" rtlCol="0">
            <a:spAutoFit/>
          </a:bodyPr>
          <a:p>
            <a:r>
              <a:rPr lang="zh-CN" altLang="en-US" b="1"/>
              <a:t>Dataset1_seqFISHplus_from_stdGCN</a:t>
            </a:r>
            <a:endParaRPr lang="zh-CN" altLang="en-US" b="1"/>
          </a:p>
        </p:txBody>
      </p:sp>
      <p:graphicFrame>
        <p:nvGraphicFramePr>
          <p:cNvPr id="6" name="表格 5"/>
          <p:cNvGraphicFramePr/>
          <p:nvPr>
            <p:custDataLst>
              <p:tags r:id="rId2"/>
            </p:custDataLst>
          </p:nvPr>
        </p:nvGraphicFramePr>
        <p:xfrm>
          <a:off x="178435" y="2111375"/>
          <a:ext cx="11974195" cy="4599305"/>
        </p:xfrm>
        <a:graphic>
          <a:graphicData uri="http://schemas.openxmlformats.org/drawingml/2006/table">
            <a:tbl>
              <a:tblPr firstRow="1" bandRow="1">
                <a:tableStyleId>{21E4AEA4-8DFA-4A89-87EB-49C32662AFE0}</a:tableStyleId>
              </a:tblPr>
              <a:tblGrid>
                <a:gridCol w="1123950"/>
                <a:gridCol w="1273810"/>
                <a:gridCol w="1255395"/>
                <a:gridCol w="1502410"/>
                <a:gridCol w="1447165"/>
                <a:gridCol w="1402080"/>
                <a:gridCol w="1334135"/>
                <a:gridCol w="1319530"/>
                <a:gridCol w="1315720"/>
              </a:tblGrid>
              <a:tr h="619760">
                <a:tc>
                  <a:txBody>
                    <a:bodyPr/>
                    <a:p>
                      <a:pPr indent="0">
                        <a:buNone/>
                      </a:pPr>
                      <a:endParaRPr lang="en-US" altLang="en-US" sz="1800"/>
                    </a:p>
                  </a:txBody>
                  <a:tcPr marL="12700" marR="12700" marT="12700" vert="horz" anchor="ctr" anchorCtr="0"/>
                </a:tc>
                <a:tc gridSpan="2">
                  <a:txBody>
                    <a:bodyPr/>
                    <a:p>
                      <a:pPr indent="0" algn="ctr">
                        <a:buNone/>
                      </a:pPr>
                      <a:r>
                        <a:rPr lang="en-US" sz="1800"/>
                        <a:t>Dataset2</a:t>
                      </a:r>
                      <a:endParaRPr lang="en-US" altLang="en-US" sz="1800"/>
                    </a:p>
                  </a:txBody>
                  <a:tcPr marL="12700" marR="12700" marT="12700" vert="horz" anchor="ctr" anchorCtr="0"/>
                </a:tc>
                <a:tc hMerge="1">
                  <a:tcPr/>
                </a:tc>
                <a:tc gridSpan="2">
                  <a:txBody>
                    <a:bodyPr/>
                    <a:p>
                      <a:pPr indent="0" algn="ctr">
                        <a:buNone/>
                      </a:pPr>
                      <a:r>
                        <a:rPr lang="en-US" sz="1800"/>
                        <a:t>Dataset3</a:t>
                      </a:r>
                      <a:endParaRPr lang="en-US" altLang="en-US" sz="1800"/>
                    </a:p>
                  </a:txBody>
                  <a:tcPr marL="12700" marR="12700" marT="12700" vert="horz" anchor="ctr" anchorCtr="0"/>
                </a:tc>
                <a:tc hMerge="1">
                  <a:tcPr/>
                </a:tc>
                <a:tc gridSpan="2">
                  <a:txBody>
                    <a:bodyPr/>
                    <a:p>
                      <a:pPr indent="0" algn="ctr">
                        <a:buNone/>
                      </a:pPr>
                      <a:r>
                        <a:rPr lang="en-US" sz="1800"/>
                        <a:t>MERFISH_ID1_0.01_200</a:t>
                      </a:r>
                      <a:endParaRPr lang="en-US" altLang="en-US" sz="1800"/>
                    </a:p>
                  </a:txBody>
                  <a:tcPr marL="12700" marR="12700" marT="12700" vert="horz" anchor="ctr" anchorCtr="0"/>
                </a:tc>
                <a:tc hMerge="1">
                  <a:tcPr/>
                </a:tc>
                <a:tc gridSpan="2">
                  <a:txBody>
                    <a:bodyPr/>
                    <a:p>
                      <a:pPr indent="0" algn="ctr">
                        <a:buNone/>
                      </a:pPr>
                      <a:r>
                        <a:rPr lang="en-US" sz="1800"/>
                        <a:t>MERFISH_ID1_0.01_50</a:t>
                      </a:r>
                      <a:endParaRPr lang="en-US" altLang="en-US" sz="1800"/>
                    </a:p>
                  </a:txBody>
                  <a:tcPr marL="12700" marR="12700" marT="12700" vert="horz" anchor="ctr" anchorCtr="0"/>
                </a:tc>
                <a:tc hMerge="1">
                  <a:tcPr/>
                </a:tc>
              </a:tr>
              <a:tr h="432435">
                <a:tc>
                  <a:txBody>
                    <a:bodyPr/>
                    <a:p>
                      <a:pPr indent="0">
                        <a:buNone/>
                      </a:pPr>
                      <a:endParaRPr lang="en-US" altLang="en-US" sz="1800"/>
                    </a:p>
                  </a:txBody>
                  <a:tcPr marL="12700" marR="12700" marT="12700" vert="horz" anchor="ctr" anchorCtr="0"/>
                </a:tc>
                <a:tc>
                  <a:txBody>
                    <a:bodyPr/>
                    <a:p>
                      <a:pPr indent="0">
                        <a:buNone/>
                      </a:pPr>
                      <a:r>
                        <a:rPr lang="en-US" sz="1800"/>
                        <a:t>RMSE</a:t>
                      </a:r>
                      <a:endParaRPr lang="en-US" altLang="en-US" sz="1800"/>
                    </a:p>
                  </a:txBody>
                  <a:tcPr marL="12700" marR="12700" marT="12700" vert="horz" anchor="ctr" anchorCtr="0"/>
                </a:tc>
                <a:tc>
                  <a:txBody>
                    <a:bodyPr/>
                    <a:p>
                      <a:pPr indent="0">
                        <a:buNone/>
                      </a:pPr>
                      <a:r>
                        <a:rPr lang="en-US" sz="1800"/>
                        <a:t>JSD</a:t>
                      </a:r>
                      <a:endParaRPr lang="en-US" altLang="en-US" sz="1800"/>
                    </a:p>
                  </a:txBody>
                  <a:tcPr marL="12700" marR="12700" marT="12700" vert="horz" anchor="ctr" anchorCtr="0"/>
                </a:tc>
                <a:tc>
                  <a:txBody>
                    <a:bodyPr/>
                    <a:p>
                      <a:pPr indent="0">
                        <a:buNone/>
                      </a:pPr>
                      <a:r>
                        <a:rPr lang="en-US" sz="1800"/>
                        <a:t>RMSE</a:t>
                      </a:r>
                      <a:endParaRPr lang="en-US" altLang="en-US" sz="1800"/>
                    </a:p>
                  </a:txBody>
                  <a:tcPr marL="12700" marR="12700" marT="12700" vert="horz" anchor="ctr" anchorCtr="0"/>
                </a:tc>
                <a:tc>
                  <a:txBody>
                    <a:bodyPr/>
                    <a:p>
                      <a:pPr indent="0">
                        <a:buNone/>
                      </a:pPr>
                      <a:r>
                        <a:rPr lang="en-US" sz="1800"/>
                        <a:t>JSD</a:t>
                      </a:r>
                      <a:endParaRPr lang="en-US" altLang="en-US" sz="1800"/>
                    </a:p>
                  </a:txBody>
                  <a:tcPr marL="12700" marR="12700" marT="12700" vert="horz" anchor="ctr" anchorCtr="0"/>
                </a:tc>
                <a:tc>
                  <a:txBody>
                    <a:bodyPr/>
                    <a:p>
                      <a:pPr indent="0">
                        <a:buNone/>
                      </a:pPr>
                      <a:r>
                        <a:rPr lang="en-US" sz="1800"/>
                        <a:t>RMSE</a:t>
                      </a:r>
                      <a:endParaRPr lang="en-US" altLang="en-US" sz="1800"/>
                    </a:p>
                  </a:txBody>
                  <a:tcPr marL="12700" marR="12700" marT="12700" vert="horz" anchor="ctr" anchorCtr="0"/>
                </a:tc>
                <a:tc>
                  <a:txBody>
                    <a:bodyPr/>
                    <a:p>
                      <a:pPr indent="0">
                        <a:buNone/>
                      </a:pPr>
                      <a:r>
                        <a:rPr lang="en-US" sz="1800"/>
                        <a:t>JSD</a:t>
                      </a:r>
                      <a:endParaRPr lang="en-US" altLang="en-US" sz="1800"/>
                    </a:p>
                  </a:txBody>
                  <a:tcPr marL="12700" marR="12700" marT="12700" vert="horz" anchor="ctr" anchorCtr="0"/>
                </a:tc>
                <a:tc>
                  <a:txBody>
                    <a:bodyPr/>
                    <a:p>
                      <a:pPr indent="0">
                        <a:buNone/>
                      </a:pPr>
                      <a:r>
                        <a:rPr lang="en-US" sz="1800"/>
                        <a:t>RMSE</a:t>
                      </a:r>
                      <a:endParaRPr lang="en-US" altLang="en-US" sz="1800"/>
                    </a:p>
                  </a:txBody>
                  <a:tcPr marL="12700" marR="12700" marT="12700" vert="horz" anchor="ctr" anchorCtr="0"/>
                </a:tc>
                <a:tc>
                  <a:txBody>
                    <a:bodyPr/>
                    <a:p>
                      <a:pPr indent="0">
                        <a:buNone/>
                      </a:pPr>
                      <a:r>
                        <a:rPr lang="en-US" sz="1800"/>
                        <a:t>JSD</a:t>
                      </a:r>
                      <a:endParaRPr lang="en-US" altLang="en-US" sz="1800"/>
                    </a:p>
                  </a:txBody>
                  <a:tcPr marL="12700" marR="12700" marT="12700" vert="horz" anchor="ctr" anchorCtr="0"/>
                </a:tc>
              </a:tr>
              <a:tr h="756920">
                <a:tc>
                  <a:txBody>
                    <a:bodyPr/>
                    <a:p>
                      <a:pPr indent="0">
                        <a:buNone/>
                      </a:pPr>
                      <a:r>
                        <a:rPr lang="en-US" sz="1800"/>
                        <a:t>TopicGNN</a:t>
                      </a:r>
                      <a:endParaRPr lang="en-US" altLang="en-US" sz="1800"/>
                    </a:p>
                  </a:txBody>
                  <a:tcPr marL="12700" marR="12700" marT="12700" vert="horz" anchor="ctr" anchorCtr="0"/>
                </a:tc>
                <a:tc>
                  <a:txBody>
                    <a:bodyPr/>
                    <a:p>
                      <a:pPr indent="0">
                        <a:buNone/>
                      </a:pPr>
                      <a:r>
                        <a:rPr lang="en-US" sz="1800"/>
                        <a:t>1.89665356</a:t>
                      </a:r>
                      <a:endParaRPr lang="en-US" altLang="en-US" sz="1800"/>
                    </a:p>
                  </a:txBody>
                  <a:tcPr marL="12700" marR="12700" marT="12700" vert="horz" anchor="ctr" anchorCtr="0"/>
                </a:tc>
                <a:tc>
                  <a:txBody>
                    <a:bodyPr/>
                    <a:p>
                      <a:pPr indent="0">
                        <a:buNone/>
                      </a:pPr>
                      <a:r>
                        <a:rPr lang="en-US" sz="1800"/>
                        <a:t>0.29082648</a:t>
                      </a:r>
                      <a:endParaRPr lang="en-US" altLang="en-US" sz="1800"/>
                    </a:p>
                  </a:txBody>
                  <a:tcPr marL="12700" marR="12700" marT="12700" vert="horz" anchor="ctr" anchorCtr="0"/>
                </a:tc>
                <a:tc>
                  <a:txBody>
                    <a:bodyPr/>
                    <a:p>
                      <a:pPr indent="0">
                        <a:buNone/>
                      </a:pPr>
                      <a:r>
                        <a:rPr lang="en-US" sz="1800"/>
                        <a:t>1.915610005</a:t>
                      </a:r>
                      <a:endParaRPr lang="en-US" altLang="en-US" sz="1800"/>
                    </a:p>
                  </a:txBody>
                  <a:tcPr marL="12700" marR="12700" marT="12700" vert="horz" anchor="ctr" anchorCtr="0"/>
                </a:tc>
                <a:tc>
                  <a:txBody>
                    <a:bodyPr/>
                    <a:p>
                      <a:pPr indent="0">
                        <a:buNone/>
                      </a:pPr>
                      <a:r>
                        <a:rPr lang="en-US" sz="1800"/>
                        <a:t>0.282303509</a:t>
                      </a:r>
                      <a:endParaRPr lang="en-US" altLang="en-US" sz="1800"/>
                    </a:p>
                  </a:txBody>
                  <a:tcPr marL="12700" marR="12700" marT="12700" vert="horz" anchor="ctr" anchorCtr="0"/>
                </a:tc>
                <a:tc>
                  <a:txBody>
                    <a:bodyPr/>
                    <a:p>
                      <a:pPr indent="0">
                        <a:buNone/>
                      </a:pPr>
                      <a:r>
                        <a:rPr lang="en-US" sz="1800"/>
                        <a:t>1.493338615</a:t>
                      </a:r>
                      <a:endParaRPr lang="en-US" altLang="en-US" sz="1800"/>
                    </a:p>
                  </a:txBody>
                  <a:tcPr marL="12700" marR="12700" marT="12700" vert="horz" anchor="ctr" anchorCtr="0"/>
                </a:tc>
                <a:tc>
                  <a:txBody>
                    <a:bodyPr/>
                    <a:p>
                      <a:pPr indent="0">
                        <a:buNone/>
                      </a:pPr>
                      <a:r>
                        <a:rPr lang="en-US" sz="1800"/>
                        <a:t>0.29006911</a:t>
                      </a:r>
                      <a:endParaRPr lang="en-US" altLang="en-US" sz="1800"/>
                    </a:p>
                  </a:txBody>
                  <a:tcPr marL="12700" marR="12700" marT="12700" vert="horz" anchor="ctr" anchorCtr="0"/>
                </a:tc>
                <a:tc>
                  <a:txBody>
                    <a:bodyPr/>
                    <a:p>
                      <a:pPr indent="0">
                        <a:buNone/>
                      </a:pPr>
                      <a:r>
                        <a:rPr lang="en-US" sz="1800"/>
                        <a:t>7.58145576</a:t>
                      </a:r>
                      <a:endParaRPr lang="en-US" altLang="en-US" sz="1800"/>
                    </a:p>
                  </a:txBody>
                  <a:tcPr marL="12700" marR="12700" marT="12700" vert="horz" anchor="ctr" anchorCtr="0"/>
                </a:tc>
                <a:tc>
                  <a:txBody>
                    <a:bodyPr/>
                    <a:p>
                      <a:pPr indent="0">
                        <a:buNone/>
                      </a:pPr>
                      <a:r>
                        <a:rPr lang="en-US" sz="1800"/>
                        <a:t>0.52252752</a:t>
                      </a:r>
                      <a:endParaRPr lang="en-US" altLang="en-US" sz="1800"/>
                    </a:p>
                  </a:txBody>
                  <a:tcPr marL="12700" marR="12700" marT="12700" vert="horz" anchor="ctr" anchorCtr="0"/>
                </a:tc>
              </a:tr>
              <a:tr h="638810">
                <a:tc>
                  <a:txBody>
                    <a:bodyPr/>
                    <a:p>
                      <a:pPr indent="0">
                        <a:buNone/>
                      </a:pPr>
                      <a:r>
                        <a:rPr lang="en-US" sz="1800"/>
                        <a:t>STRIDE</a:t>
                      </a:r>
                      <a:endParaRPr lang="en-US" altLang="en-US" sz="1800"/>
                    </a:p>
                  </a:txBody>
                  <a:tcPr marL="12700" marR="12700" marT="12700" vert="horz" anchor="ctr" anchorCtr="0"/>
                </a:tc>
                <a:tc>
                  <a:txBody>
                    <a:bodyPr/>
                    <a:p>
                      <a:pPr indent="0">
                        <a:buNone/>
                      </a:pPr>
                      <a:r>
                        <a:rPr lang="en-US" sz="1800"/>
                        <a:t>1.12579822</a:t>
                      </a:r>
                      <a:endParaRPr lang="en-US" altLang="en-US" sz="1800"/>
                    </a:p>
                  </a:txBody>
                  <a:tcPr marL="12700" marR="12700" marT="12700" vert="horz" anchor="ctr" anchorCtr="0"/>
                </a:tc>
                <a:tc>
                  <a:txBody>
                    <a:bodyPr/>
                    <a:p>
                      <a:pPr indent="0">
                        <a:buNone/>
                      </a:pPr>
                      <a:r>
                        <a:rPr lang="en-US" sz="1800"/>
                        <a:t>0.15982114</a:t>
                      </a:r>
                      <a:endParaRPr lang="en-US" altLang="en-US" sz="1800"/>
                    </a:p>
                  </a:txBody>
                  <a:tcPr marL="12700" marR="12700" marT="12700" vert="horz" anchor="ctr" anchorCtr="0"/>
                </a:tc>
                <a:tc>
                  <a:txBody>
                    <a:bodyPr/>
                    <a:p>
                      <a:pPr indent="0">
                        <a:buNone/>
                      </a:pPr>
                      <a:r>
                        <a:rPr lang="en-US" sz="1800"/>
                        <a:t>2.398221872</a:t>
                      </a:r>
                      <a:endParaRPr lang="en-US" altLang="en-US" sz="1800"/>
                    </a:p>
                  </a:txBody>
                  <a:tcPr marL="12700" marR="12700" marT="12700" vert="horz" anchor="ctr" anchorCtr="0"/>
                </a:tc>
                <a:tc>
                  <a:txBody>
                    <a:bodyPr/>
                    <a:p>
                      <a:pPr indent="0">
                        <a:buNone/>
                      </a:pPr>
                      <a:r>
                        <a:rPr lang="en-US" sz="1800"/>
                        <a:t>0.423301322</a:t>
                      </a:r>
                      <a:endParaRPr lang="en-US" altLang="en-US" sz="1800"/>
                    </a:p>
                  </a:txBody>
                  <a:tcPr marL="12700" marR="12700" marT="12700" vert="horz" anchor="ctr" anchorCtr="0"/>
                </a:tc>
                <a:tc>
                  <a:txBody>
                    <a:bodyPr/>
                    <a:p>
                      <a:pPr indent="0">
                        <a:buNone/>
                      </a:pPr>
                      <a:r>
                        <a:rPr lang="en-US" sz="1800"/>
                        <a:t>1.381921314</a:t>
                      </a:r>
                      <a:endParaRPr lang="en-US" altLang="en-US" sz="1800"/>
                    </a:p>
                  </a:txBody>
                  <a:tcPr marL="12700" marR="12700" marT="12700" vert="horz" anchor="ctr" anchorCtr="0"/>
                </a:tc>
                <a:tc>
                  <a:txBody>
                    <a:bodyPr/>
                    <a:p>
                      <a:pPr indent="0">
                        <a:buNone/>
                      </a:pPr>
                      <a:r>
                        <a:rPr lang="en-US" sz="1800"/>
                        <a:t>0.25957825</a:t>
                      </a:r>
                      <a:endParaRPr lang="en-US" altLang="en-US" sz="1800"/>
                    </a:p>
                  </a:txBody>
                  <a:tcPr marL="12700" marR="12700" marT="12700" vert="horz" anchor="ctr" anchorCtr="0"/>
                </a:tc>
                <a:tc>
                  <a:txBody>
                    <a:bodyPr/>
                    <a:p>
                      <a:pPr indent="0">
                        <a:buNone/>
                      </a:pPr>
                      <a:endParaRPr lang="zh-CN" altLang="en-US" sz="1800"/>
                    </a:p>
                  </a:txBody>
                  <a:tcPr marL="12700" marR="12700" marT="12700" vert="horz" anchor="ctr" anchorCtr="0"/>
                </a:tc>
                <a:tc>
                  <a:txBody>
                    <a:bodyPr/>
                    <a:p>
                      <a:pPr indent="0">
                        <a:buNone/>
                      </a:pPr>
                      <a:endParaRPr lang="zh-CN" altLang="en-US" sz="1800"/>
                    </a:p>
                  </a:txBody>
                  <a:tcPr marL="12700" marR="12700" marT="12700" vert="horz" anchor="ctr" anchorCtr="0"/>
                </a:tc>
              </a:tr>
              <a:tr h="638810">
                <a:tc>
                  <a:txBody>
                    <a:bodyPr/>
                    <a:p>
                      <a:pPr indent="0">
                        <a:buNone/>
                      </a:pPr>
                      <a:r>
                        <a:rPr lang="en-US" sz="1800"/>
                        <a:t>stdGCN</a:t>
                      </a:r>
                      <a:endParaRPr lang="en-US" altLang="en-US" sz="1800"/>
                    </a:p>
                  </a:txBody>
                  <a:tcPr marL="12700" marR="12700" marT="12700" vert="horz" anchor="ctr" anchorCtr="0"/>
                </a:tc>
                <a:tc>
                  <a:txBody>
                    <a:bodyPr/>
                    <a:p>
                      <a:pPr indent="0">
                        <a:buNone/>
                      </a:pPr>
                      <a:endParaRPr lang="zh-CN" altLang="en-US" sz="1800"/>
                    </a:p>
                  </a:txBody>
                  <a:tcPr marL="12700" marR="12700" marT="12700" vert="horz" anchor="ctr" anchorCtr="0"/>
                </a:tc>
                <a:tc>
                  <a:txBody>
                    <a:bodyPr/>
                    <a:p>
                      <a:pPr indent="0">
                        <a:buNone/>
                      </a:pPr>
                      <a:endParaRPr lang="zh-CN" altLang="en-US" sz="1800"/>
                    </a:p>
                  </a:txBody>
                  <a:tcPr marL="12700" marR="12700" marT="12700" vert="horz" anchor="ctr" anchorCtr="0"/>
                </a:tc>
                <a:tc>
                  <a:txBody>
                    <a:bodyPr/>
                    <a:p>
                      <a:pPr indent="0">
                        <a:buNone/>
                      </a:pPr>
                      <a:r>
                        <a:rPr lang="en-US" sz="1800"/>
                        <a:t>2.21</a:t>
                      </a:r>
                      <a:endParaRPr lang="en-US" altLang="en-US" sz="1800"/>
                    </a:p>
                  </a:txBody>
                  <a:tcPr marL="12700" marR="12700" marT="12700" vert="horz" anchor="ctr" anchorCtr="0"/>
                </a:tc>
                <a:tc>
                  <a:txBody>
                    <a:bodyPr/>
                    <a:p>
                      <a:pPr indent="0">
                        <a:buNone/>
                      </a:pPr>
                      <a:r>
                        <a:rPr lang="en-US" sz="1800"/>
                        <a:t>0.331</a:t>
                      </a:r>
                      <a:endParaRPr lang="en-US" altLang="en-US" sz="1800"/>
                    </a:p>
                  </a:txBody>
                  <a:tcPr marL="12700" marR="12700" marT="12700" vert="horz" anchor="ctr" anchorCtr="0"/>
                </a:tc>
                <a:tc>
                  <a:txBody>
                    <a:bodyPr/>
                    <a:p>
                      <a:pPr indent="0">
                        <a:buNone/>
                      </a:pPr>
                      <a:r>
                        <a:rPr lang="en-US" sz="1800"/>
                        <a:t>2.21</a:t>
                      </a:r>
                      <a:endParaRPr lang="en-US" altLang="en-US" sz="1800"/>
                    </a:p>
                  </a:txBody>
                  <a:tcPr marL="12700" marR="12700" marT="12700" vert="horz" anchor="ctr" anchorCtr="0"/>
                </a:tc>
                <a:tc>
                  <a:txBody>
                    <a:bodyPr/>
                    <a:p>
                      <a:pPr indent="0">
                        <a:buNone/>
                      </a:pPr>
                      <a:r>
                        <a:rPr lang="en-US" sz="1800"/>
                        <a:t>0.331</a:t>
                      </a:r>
                      <a:endParaRPr lang="en-US" altLang="en-US" sz="1800"/>
                    </a:p>
                  </a:txBody>
                  <a:tcPr marL="12700" marR="12700" marT="12700" vert="horz" anchor="ctr" anchorCtr="0"/>
                </a:tc>
                <a:tc>
                  <a:txBody>
                    <a:bodyPr/>
                    <a:p>
                      <a:pPr indent="0">
                        <a:buNone/>
                      </a:pPr>
                      <a:endParaRPr lang="zh-CN" altLang="en-US" sz="1800"/>
                    </a:p>
                  </a:txBody>
                  <a:tcPr marL="12700" marR="12700" marT="12700" vert="horz" anchor="ctr" anchorCtr="0"/>
                </a:tc>
                <a:tc>
                  <a:txBody>
                    <a:bodyPr/>
                    <a:p>
                      <a:pPr indent="0">
                        <a:buNone/>
                      </a:pPr>
                      <a:endParaRPr lang="zh-CN" altLang="en-US" sz="1800"/>
                    </a:p>
                  </a:txBody>
                  <a:tcPr marL="12700" marR="12700" marT="12700" vert="horz" anchor="ctr" anchorCtr="0"/>
                </a:tc>
              </a:tr>
              <a:tr h="756920">
                <a:tc>
                  <a:txBody>
                    <a:bodyPr/>
                    <a:p>
                      <a:pPr indent="0">
                        <a:buNone/>
                      </a:pPr>
                      <a:r>
                        <a:rPr lang="en-US" sz="1800"/>
                        <a:t>SONAR</a:t>
                      </a:r>
                      <a:endParaRPr lang="en-US" altLang="en-US" sz="1800"/>
                    </a:p>
                  </a:txBody>
                  <a:tcPr marL="12700" marR="12700" marT="12700" vert="horz" anchor="ctr" anchorCtr="0"/>
                </a:tc>
                <a:tc>
                  <a:txBody>
                    <a:bodyPr/>
                    <a:p>
                      <a:pPr indent="0">
                        <a:buNone/>
                      </a:pPr>
                      <a:r>
                        <a:rPr lang="en-US" sz="1800"/>
                        <a:t>1.31429991</a:t>
                      </a:r>
                      <a:endParaRPr lang="en-US" altLang="en-US" sz="1800"/>
                    </a:p>
                  </a:txBody>
                  <a:tcPr marL="12700" marR="12700" marT="12700" vert="horz" anchor="ctr" anchorCtr="0"/>
                </a:tc>
                <a:tc>
                  <a:txBody>
                    <a:bodyPr/>
                    <a:p>
                      <a:pPr indent="0">
                        <a:buNone/>
                      </a:pPr>
                      <a:r>
                        <a:rPr lang="en-US" sz="1800"/>
                        <a:t>0.20224645</a:t>
                      </a:r>
                      <a:endParaRPr lang="en-US" altLang="en-US" sz="1800"/>
                    </a:p>
                  </a:txBody>
                  <a:tcPr marL="12700" marR="12700" marT="12700" vert="horz" anchor="ctr" anchorCtr="0"/>
                </a:tc>
                <a:tc>
                  <a:txBody>
                    <a:bodyPr/>
                    <a:p>
                      <a:pPr indent="0">
                        <a:buNone/>
                      </a:pPr>
                      <a:r>
                        <a:rPr lang="en-US" sz="1800"/>
                        <a:t>1.208022417</a:t>
                      </a:r>
                      <a:endParaRPr lang="en-US" altLang="en-US" sz="1800"/>
                    </a:p>
                  </a:txBody>
                  <a:tcPr marL="12700" marR="12700" marT="12700" vert="horz" anchor="ctr" anchorCtr="0"/>
                </a:tc>
                <a:tc>
                  <a:txBody>
                    <a:bodyPr/>
                    <a:p>
                      <a:pPr indent="0">
                        <a:buNone/>
                      </a:pPr>
                      <a:r>
                        <a:rPr lang="en-US" sz="1800"/>
                        <a:t>0.179206142</a:t>
                      </a:r>
                      <a:endParaRPr lang="en-US" altLang="en-US" sz="1800"/>
                    </a:p>
                  </a:txBody>
                  <a:tcPr marL="12700" marR="12700" marT="12700" vert="horz" anchor="ctr" anchorCtr="0"/>
                </a:tc>
                <a:tc>
                  <a:txBody>
                    <a:bodyPr/>
                    <a:p>
                      <a:pPr indent="0">
                        <a:buNone/>
                      </a:pPr>
                      <a:r>
                        <a:rPr lang="en-US" sz="1800"/>
                        <a:t>1.024147405</a:t>
                      </a:r>
                      <a:endParaRPr lang="en-US" altLang="en-US" sz="1800"/>
                    </a:p>
                  </a:txBody>
                  <a:tcPr marL="12700" marR="12700" marT="12700" vert="horz" anchor="ctr" anchorCtr="0"/>
                </a:tc>
                <a:tc>
                  <a:txBody>
                    <a:bodyPr/>
                    <a:p>
                      <a:pPr indent="0">
                        <a:buNone/>
                      </a:pPr>
                      <a:r>
                        <a:rPr lang="en-US" sz="1800"/>
                        <a:t>0.16310536</a:t>
                      </a:r>
                      <a:endParaRPr lang="en-US" altLang="en-US" sz="1800"/>
                    </a:p>
                  </a:txBody>
                  <a:tcPr marL="12700" marR="12700" marT="12700" vert="horz" anchor="ctr" anchorCtr="0"/>
                </a:tc>
                <a:tc>
                  <a:txBody>
                    <a:bodyPr/>
                    <a:p>
                      <a:pPr indent="0">
                        <a:buNone/>
                      </a:pPr>
                      <a:r>
                        <a:rPr lang="en-US" sz="1800"/>
                        <a:t>4.97385078</a:t>
                      </a:r>
                      <a:endParaRPr lang="en-US" altLang="en-US" sz="1800"/>
                    </a:p>
                  </a:txBody>
                  <a:tcPr marL="12700" marR="12700" marT="12700" vert="horz" anchor="ctr" anchorCtr="0"/>
                </a:tc>
                <a:tc>
                  <a:txBody>
                    <a:bodyPr/>
                    <a:p>
                      <a:pPr indent="0">
                        <a:buNone/>
                      </a:pPr>
                      <a:r>
                        <a:rPr lang="en-US" sz="1800"/>
                        <a:t>0.40271344</a:t>
                      </a:r>
                      <a:endParaRPr lang="en-US" altLang="en-US" sz="1800"/>
                    </a:p>
                  </a:txBody>
                  <a:tcPr marL="12700" marR="12700" marT="12700" vert="horz" anchor="ctr" anchorCtr="0"/>
                </a:tc>
              </a:tr>
              <a:tr h="755650">
                <a:tc>
                  <a:txBody>
                    <a:bodyPr/>
                    <a:p>
                      <a:pPr indent="0">
                        <a:buNone/>
                      </a:pPr>
                      <a:r>
                        <a:rPr lang="en-US" sz="1800"/>
                        <a:t>RCTD</a:t>
                      </a:r>
                      <a:endParaRPr lang="en-US" altLang="en-US" sz="1800"/>
                    </a:p>
                  </a:txBody>
                  <a:tcPr marL="12700" marR="12700" marT="12700" vert="horz" anchor="ctr" anchorCtr="0"/>
                </a:tc>
                <a:tc>
                  <a:txBody>
                    <a:bodyPr/>
                    <a:p>
                      <a:pPr indent="0">
                        <a:buNone/>
                      </a:pPr>
                      <a:r>
                        <a:rPr lang="en-US" sz="1800">
                          <a:solidFill>
                            <a:srgbClr val="FF0000"/>
                          </a:solidFill>
                        </a:rPr>
                        <a:t>1.33275688</a:t>
                      </a:r>
                      <a:endParaRPr lang="en-US" altLang="en-US" sz="1800">
                        <a:solidFill>
                          <a:srgbClr val="FF0000"/>
                        </a:solidFill>
                      </a:endParaRPr>
                    </a:p>
                  </a:txBody>
                  <a:tcPr marL="12700" marR="12700" marT="12700" vert="horz" anchor="ctr" anchorCtr="0"/>
                </a:tc>
                <a:tc>
                  <a:txBody>
                    <a:bodyPr/>
                    <a:p>
                      <a:pPr indent="0">
                        <a:buNone/>
                      </a:pPr>
                      <a:r>
                        <a:rPr lang="en-US" sz="1800">
                          <a:solidFill>
                            <a:srgbClr val="FF0000"/>
                          </a:solidFill>
                        </a:rPr>
                        <a:t>0.19738644</a:t>
                      </a:r>
                      <a:endParaRPr lang="en-US" altLang="en-US" sz="1800">
                        <a:solidFill>
                          <a:srgbClr val="FF0000"/>
                        </a:solidFill>
                      </a:endParaRPr>
                    </a:p>
                  </a:txBody>
                  <a:tcPr marL="12700" marR="12700" marT="12700" vert="horz" anchor="ctr" anchorCtr="0"/>
                </a:tc>
                <a:tc>
                  <a:txBody>
                    <a:bodyPr/>
                    <a:p>
                      <a:pPr indent="0">
                        <a:buNone/>
                      </a:pPr>
                      <a:r>
                        <a:rPr lang="en-US" sz="1800">
                          <a:solidFill>
                            <a:srgbClr val="FF0000"/>
                          </a:solidFill>
                        </a:rPr>
                        <a:t>0.966782879</a:t>
                      </a:r>
                      <a:endParaRPr lang="en-US" altLang="en-US" sz="1800">
                        <a:solidFill>
                          <a:srgbClr val="FF0000"/>
                        </a:solidFill>
                      </a:endParaRPr>
                    </a:p>
                  </a:txBody>
                  <a:tcPr marL="12700" marR="12700" marT="12700" vert="horz" anchor="ctr" anchorCtr="0"/>
                </a:tc>
                <a:tc>
                  <a:txBody>
                    <a:bodyPr/>
                    <a:p>
                      <a:pPr indent="0">
                        <a:buNone/>
                      </a:pPr>
                      <a:r>
                        <a:rPr lang="en-US" sz="1800">
                          <a:solidFill>
                            <a:srgbClr val="FF0000"/>
                          </a:solidFill>
                        </a:rPr>
                        <a:t>1.303211653</a:t>
                      </a:r>
                      <a:endParaRPr lang="en-US" altLang="en-US" sz="1800">
                        <a:solidFill>
                          <a:srgbClr val="FF0000"/>
                        </a:solidFill>
                      </a:endParaRPr>
                    </a:p>
                  </a:txBody>
                  <a:tcPr marL="12700" marR="12700" marT="12700" vert="horz" anchor="ctr" anchorCtr="0"/>
                </a:tc>
                <a:tc>
                  <a:txBody>
                    <a:bodyPr/>
                    <a:p>
                      <a:pPr indent="0">
                        <a:buNone/>
                      </a:pPr>
                      <a:r>
                        <a:rPr lang="en-US" sz="1800">
                          <a:solidFill>
                            <a:srgbClr val="FF0000"/>
                          </a:solidFill>
                        </a:rPr>
                        <a:t>1.090549642</a:t>
                      </a:r>
                      <a:endParaRPr lang="en-US" altLang="en-US" sz="1800">
                        <a:solidFill>
                          <a:srgbClr val="FF0000"/>
                        </a:solidFill>
                      </a:endParaRPr>
                    </a:p>
                  </a:txBody>
                  <a:tcPr marL="12700" marR="12700" marT="12700" vert="horz" anchor="ctr" anchorCtr="0"/>
                </a:tc>
                <a:tc>
                  <a:txBody>
                    <a:bodyPr/>
                    <a:p>
                      <a:pPr indent="0">
                        <a:buNone/>
                      </a:pPr>
                      <a:r>
                        <a:rPr lang="en-US" sz="1800">
                          <a:solidFill>
                            <a:srgbClr val="FF0000"/>
                          </a:solidFill>
                        </a:rPr>
                        <a:t>0.18057040</a:t>
                      </a:r>
                      <a:endParaRPr lang="en-US" altLang="en-US" sz="1800">
                        <a:solidFill>
                          <a:srgbClr val="FF0000"/>
                        </a:solidFill>
                      </a:endParaRPr>
                    </a:p>
                  </a:txBody>
                  <a:tcPr marL="12700" marR="12700" marT="12700" vert="horz" anchor="ctr" anchorCtr="0"/>
                </a:tc>
                <a:tc>
                  <a:txBody>
                    <a:bodyPr/>
                    <a:p>
                      <a:pPr indent="0">
                        <a:buNone/>
                      </a:pPr>
                      <a:r>
                        <a:rPr lang="en-US" sz="1800">
                          <a:solidFill>
                            <a:srgbClr val="FF0000"/>
                          </a:solidFill>
                        </a:rPr>
                        <a:t>5.06056173</a:t>
                      </a:r>
                      <a:endParaRPr lang="en-US" altLang="en-US" sz="1800">
                        <a:solidFill>
                          <a:srgbClr val="FF0000"/>
                        </a:solidFill>
                      </a:endParaRPr>
                    </a:p>
                  </a:txBody>
                  <a:tcPr marL="12700" marR="12700" marT="12700" vert="horz" anchor="ctr" anchorCtr="0"/>
                </a:tc>
                <a:tc>
                  <a:txBody>
                    <a:bodyPr/>
                    <a:p>
                      <a:pPr indent="0">
                        <a:buNone/>
                      </a:pPr>
                      <a:r>
                        <a:rPr lang="en-US" sz="1800">
                          <a:solidFill>
                            <a:srgbClr val="FF0000"/>
                          </a:solidFill>
                        </a:rPr>
                        <a:t>0.41640611</a:t>
                      </a:r>
                      <a:endParaRPr lang="en-US" altLang="en-US" sz="1800">
                        <a:solidFill>
                          <a:srgbClr val="FF0000"/>
                        </a:solidFill>
                      </a:endParaRPr>
                    </a:p>
                  </a:txBody>
                  <a:tcPr marL="12700" marR="12700" marT="12700" vert="horz" anchor="ctr" anchorCtr="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535940" y="412115"/>
            <a:ext cx="10627360" cy="60337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3695" y="237490"/>
            <a:ext cx="8983980" cy="521970"/>
          </a:xfrm>
          <a:prstGeom prst="rect">
            <a:avLst/>
          </a:prstGeom>
          <a:noFill/>
        </p:spPr>
        <p:txBody>
          <a:bodyPr wrap="square" rtlCol="0">
            <a:spAutoFit/>
          </a:bodyPr>
          <a:p>
            <a:r>
              <a:rPr lang="zh-CN" altLang="zh-CN" sz="2800"/>
              <a:t>多</a:t>
            </a:r>
            <a:r>
              <a:rPr lang="en-US" altLang="zh-CN" sz="2800"/>
              <a:t>slice</a:t>
            </a:r>
            <a:r>
              <a:rPr lang="zh-CN" altLang="zh-CN" sz="2800"/>
              <a:t>初步结果</a:t>
            </a:r>
            <a:r>
              <a:rPr lang="en-US" altLang="zh-CN" sz="2800"/>
              <a:t>(two slices)</a:t>
            </a:r>
            <a:endParaRPr lang="en-US" altLang="zh-CN" sz="2800"/>
          </a:p>
        </p:txBody>
      </p:sp>
      <p:sp>
        <p:nvSpPr>
          <p:cNvPr id="2" name="文本框 1"/>
          <p:cNvSpPr txBox="1"/>
          <p:nvPr/>
        </p:nvSpPr>
        <p:spPr>
          <a:xfrm>
            <a:off x="353695" y="1510030"/>
            <a:ext cx="6096000" cy="368300"/>
          </a:xfrm>
          <a:prstGeom prst="rect">
            <a:avLst/>
          </a:prstGeom>
          <a:noFill/>
        </p:spPr>
        <p:txBody>
          <a:bodyPr wrap="square" rtlCol="0" anchor="t">
            <a:spAutoFit/>
          </a:bodyPr>
          <a:p>
            <a:r>
              <a:rPr lang="en-US" altLang="zh-CN">
                <a:sym typeface="+mn-ea"/>
              </a:rPr>
              <a:t>ST</a:t>
            </a:r>
            <a:r>
              <a:rPr lang="zh-CN" altLang="en-US">
                <a:sym typeface="+mn-ea"/>
              </a:rPr>
              <a:t>数据集：</a:t>
            </a:r>
            <a:r>
              <a:rPr lang="en-US" altLang="zh-CN">
                <a:sym typeface="+mn-ea"/>
              </a:rPr>
              <a:t>MERFISH </a:t>
            </a:r>
            <a:r>
              <a:rPr lang="zh-CN" altLang="en-US">
                <a:sym typeface="+mn-ea"/>
              </a:rPr>
              <a:t>相邻的两层</a:t>
            </a:r>
            <a:r>
              <a:rPr lang="en-US" altLang="zh-CN">
                <a:sym typeface="+mn-ea"/>
              </a:rPr>
              <a:t>slices</a:t>
            </a:r>
            <a:endParaRPr lang="en-US" altLang="zh-CN">
              <a:sym typeface="+mn-ea"/>
            </a:endParaRPr>
          </a:p>
        </p:txBody>
      </p:sp>
      <p:graphicFrame>
        <p:nvGraphicFramePr>
          <p:cNvPr id="10" name="表格 9"/>
          <p:cNvGraphicFramePr/>
          <p:nvPr>
            <p:custDataLst>
              <p:tags r:id="rId1"/>
            </p:custDataLst>
          </p:nvPr>
        </p:nvGraphicFramePr>
        <p:xfrm>
          <a:off x="466090" y="2173605"/>
          <a:ext cx="7250430" cy="2013585"/>
        </p:xfrm>
        <a:graphic>
          <a:graphicData uri="http://schemas.openxmlformats.org/drawingml/2006/table">
            <a:tbl>
              <a:tblPr/>
              <a:tblGrid>
                <a:gridCol w="2416810"/>
                <a:gridCol w="2416810"/>
                <a:gridCol w="2416810"/>
              </a:tblGrid>
              <a:tr h="671195">
                <a:tc>
                  <a:txBody>
                    <a:bodyPr/>
                    <a:p>
                      <a:pPr indent="0">
                        <a:buNone/>
                      </a:pPr>
                      <a:endParaRPr lang="en-US" altLang="en-US" sz="1800" b="0">
                        <a:solidFill>
                          <a:srgbClr val="000000"/>
                        </a:solidFill>
                        <a:latin typeface="宋体" pitchFamily="2" charset="-122"/>
                      </a:endParaRPr>
                    </a:p>
                  </a:txBody>
                  <a:tcPr marL="12700" marR="12700" marT="12700" vert="horz" anchor="ctr"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90000"/>
                        </a:lnSpc>
                        <a:buNone/>
                      </a:pPr>
                      <a:r>
                        <a:rPr lang="en-US" altLang="en-US" sz="1800" b="0">
                          <a:solidFill>
                            <a:srgbClr val="000000"/>
                          </a:solidFill>
                          <a:latin typeface="宋体" pitchFamily="2" charset="-122"/>
                          <a:ea typeface="宋体" pitchFamily="2" charset="-122"/>
                        </a:rPr>
                        <a:t>RMSE</a:t>
                      </a:r>
                      <a:endParaRPr lang="en-US" altLang="en-US" sz="1800" b="0">
                        <a:solidFill>
                          <a:srgbClr val="000000"/>
                        </a:solidFill>
                        <a:latin typeface="宋体" pitchFamily="2" charset="-122"/>
                        <a:ea typeface="宋体" pitchFamily="2" charset="-122"/>
                      </a:endParaRPr>
                    </a:p>
                  </a:txBody>
                  <a:tcPr marL="12700" marR="12700" marT="12700" vert="horz" anchor="ctr"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90000"/>
                        </a:lnSpc>
                        <a:buNone/>
                      </a:pPr>
                      <a:r>
                        <a:rPr lang="en-US" altLang="zh-CN" sz="1800">
                          <a:latin typeface="宋体" pitchFamily="2" charset="-122"/>
                          <a:ea typeface="宋体" pitchFamily="2" charset="-122"/>
                          <a:sym typeface="+mn-ea"/>
                        </a:rPr>
                        <a:t>JSD</a:t>
                      </a:r>
                      <a:endParaRPr lang="en-US" altLang="zh-CN" sz="1800" b="0">
                        <a:solidFill>
                          <a:srgbClr val="000000"/>
                        </a:solidFill>
                        <a:latin typeface="宋体" pitchFamily="2" charset="-122"/>
                        <a:ea typeface="宋体" pitchFamily="2" charset="-122"/>
                      </a:endParaRPr>
                    </a:p>
                  </a:txBody>
                  <a:tcPr marL="12700" marR="12700" marT="12700" vert="horz" anchor="ctr"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671195">
                <a:tc>
                  <a:txBody>
                    <a:bodyPr/>
                    <a:p>
                      <a:pPr indent="0">
                        <a:buNone/>
                      </a:pPr>
                      <a:r>
                        <a:rPr lang="en-US" altLang="zh-CN" sz="1800">
                          <a:sym typeface="+mn-ea"/>
                        </a:rPr>
                        <a:t>slice2</a:t>
                      </a:r>
                      <a:r>
                        <a:rPr lang="zh-CN" altLang="en-US" sz="1800">
                          <a:sym typeface="+mn-ea"/>
                        </a:rPr>
                        <a:t>单独比例分解</a:t>
                      </a:r>
                      <a:endParaRPr lang="zh-CN" altLang="en-US" sz="1800"/>
                    </a:p>
                    <a:p>
                      <a:pPr indent="0">
                        <a:buNone/>
                      </a:pPr>
                      <a:endParaRPr lang="en-US" altLang="en-US" sz="1800" b="0">
                        <a:solidFill>
                          <a:srgbClr val="000000"/>
                        </a:solidFill>
                        <a:latin typeface="宋体" pitchFamily="2" charset="-122"/>
                      </a:endParaRPr>
                    </a:p>
                  </a:txBody>
                  <a:tcPr marL="12700" marR="12700" marT="12700" vert="horz" anchor="ctr"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800" b="0">
                          <a:solidFill>
                            <a:srgbClr val="000000"/>
                          </a:solidFill>
                          <a:latin typeface="宋体" pitchFamily="2" charset="-122"/>
                        </a:rPr>
                        <a:t>1.8414767396614422</a:t>
                      </a:r>
                      <a:endParaRPr lang="en-US" altLang="en-US" sz="1800" b="0">
                        <a:solidFill>
                          <a:srgbClr val="000000"/>
                        </a:solidFill>
                        <a:latin typeface="宋体" pitchFamily="2" charset="-122"/>
                      </a:endParaRPr>
                    </a:p>
                  </a:txBody>
                  <a:tcPr marL="12700" marR="12700" marT="12700" vert="horz" anchor="ctr"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800" b="0">
                          <a:solidFill>
                            <a:srgbClr val="000000"/>
                          </a:solidFill>
                          <a:latin typeface="宋体" pitchFamily="2" charset="-122"/>
                        </a:rPr>
                        <a:t>0.40716260802015</a:t>
                      </a:r>
                      <a:endParaRPr lang="en-US" altLang="en-US" sz="1800" b="0">
                        <a:solidFill>
                          <a:srgbClr val="000000"/>
                        </a:solidFill>
                        <a:latin typeface="宋体" pitchFamily="2" charset="-122"/>
                      </a:endParaRPr>
                    </a:p>
                  </a:txBody>
                  <a:tcPr marL="12700" marR="12700" marT="12700" vert="horz" anchor="ctr"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671195">
                <a:tc>
                  <a:txBody>
                    <a:bodyPr/>
                    <a:p>
                      <a:pPr indent="0">
                        <a:buNone/>
                      </a:pPr>
                      <a:r>
                        <a:rPr lang="en-US" altLang="zh-CN" sz="1800">
                          <a:sym typeface="+mn-ea"/>
                        </a:rPr>
                        <a:t>slice1</a:t>
                      </a:r>
                      <a:r>
                        <a:rPr lang="zh-CN" altLang="en-US" sz="1800">
                          <a:sym typeface="+mn-ea"/>
                        </a:rPr>
                        <a:t>和</a:t>
                      </a:r>
                      <a:r>
                        <a:rPr lang="en-US" altLang="zh-CN" sz="1800">
                          <a:sym typeface="+mn-ea"/>
                        </a:rPr>
                        <a:t>slice2</a:t>
                      </a:r>
                      <a:r>
                        <a:rPr lang="zh-CN" altLang="en-US" sz="1800">
                          <a:sym typeface="+mn-ea"/>
                        </a:rPr>
                        <a:t>联合比例分解</a:t>
                      </a:r>
                      <a:endParaRPr lang="zh-CN" altLang="en-US" sz="1800"/>
                    </a:p>
                    <a:p>
                      <a:pPr indent="0">
                        <a:buNone/>
                      </a:pPr>
                      <a:endParaRPr lang="en-US" altLang="en-US" sz="1800" b="0">
                        <a:solidFill>
                          <a:srgbClr val="000000"/>
                        </a:solidFill>
                        <a:latin typeface="宋体" pitchFamily="2" charset="-122"/>
                      </a:endParaRPr>
                    </a:p>
                  </a:txBody>
                  <a:tcPr marL="12700" marR="12700" marT="12700" vert="horz" anchor="ctr"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800" b="0">
                          <a:solidFill>
                            <a:srgbClr val="000000"/>
                          </a:solidFill>
                          <a:latin typeface="宋体" pitchFamily="2" charset="-122"/>
                        </a:rPr>
                        <a:t>1.4265786234024174</a:t>
                      </a:r>
                      <a:endParaRPr lang="en-US" altLang="en-US" sz="1800" b="0">
                        <a:solidFill>
                          <a:srgbClr val="000000"/>
                        </a:solidFill>
                        <a:latin typeface="宋体" pitchFamily="2" charset="-122"/>
                      </a:endParaRPr>
                    </a:p>
                  </a:txBody>
                  <a:tcPr marL="12700" marR="12700" marT="12700" vert="horz" anchor="ctr"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altLang="en-US" sz="1800" b="0">
                          <a:solidFill>
                            <a:srgbClr val="000000"/>
                          </a:solidFill>
                          <a:latin typeface="宋体" pitchFamily="2" charset="-122"/>
                        </a:rPr>
                        <a:t>0.3156650415976806</a:t>
                      </a:r>
                      <a:endParaRPr lang="en-US" altLang="en-US" sz="1800" b="0">
                        <a:solidFill>
                          <a:srgbClr val="000000"/>
                        </a:solidFill>
                        <a:latin typeface="宋体" pitchFamily="2" charset="-122"/>
                      </a:endParaRPr>
                    </a:p>
                  </a:txBody>
                  <a:tcPr marL="12700" marR="12700" marT="12700" vert="horz" anchor="ctr" anchorCtr="0">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5" name="图片 4" descr="截屏2023-10-12 12.32.36"/>
          <p:cNvPicPr>
            <a:picLocks noChangeAspect="1"/>
          </p:cNvPicPr>
          <p:nvPr/>
        </p:nvPicPr>
        <p:blipFill>
          <a:blip r:embed="rId2"/>
          <a:srcRect r="34882"/>
          <a:stretch>
            <a:fillRect/>
          </a:stretch>
        </p:blipFill>
        <p:spPr>
          <a:xfrm>
            <a:off x="8114030" y="0"/>
            <a:ext cx="3554095" cy="3388360"/>
          </a:xfrm>
          <a:prstGeom prst="rect">
            <a:avLst/>
          </a:prstGeom>
        </p:spPr>
      </p:pic>
      <p:sp>
        <p:nvSpPr>
          <p:cNvPr id="3" name="文本框 2"/>
          <p:cNvSpPr txBox="1"/>
          <p:nvPr/>
        </p:nvSpPr>
        <p:spPr>
          <a:xfrm>
            <a:off x="7136765" y="528955"/>
            <a:ext cx="2459990" cy="368300"/>
          </a:xfrm>
          <a:prstGeom prst="rect">
            <a:avLst/>
          </a:prstGeom>
          <a:noFill/>
        </p:spPr>
        <p:txBody>
          <a:bodyPr wrap="square" rtlCol="0">
            <a:spAutoFit/>
          </a:bodyPr>
          <a:p>
            <a:r>
              <a:rPr lang="en-US" altLang="zh-CN"/>
              <a:t>slice1</a:t>
            </a:r>
            <a:endParaRPr lang="en-US" altLang="zh-CN"/>
          </a:p>
        </p:txBody>
      </p:sp>
      <p:pic>
        <p:nvPicPr>
          <p:cNvPr id="7" name="图片 6" descr="截屏2023-10-12 12.48.05"/>
          <p:cNvPicPr>
            <a:picLocks noChangeAspect="1"/>
          </p:cNvPicPr>
          <p:nvPr/>
        </p:nvPicPr>
        <p:blipFill>
          <a:blip r:embed="rId3"/>
          <a:srcRect r="36437"/>
          <a:stretch>
            <a:fillRect/>
          </a:stretch>
        </p:blipFill>
        <p:spPr>
          <a:xfrm>
            <a:off x="8034655" y="3388360"/>
            <a:ext cx="3712845" cy="3444875"/>
          </a:xfrm>
          <a:prstGeom prst="rect">
            <a:avLst/>
          </a:prstGeom>
        </p:spPr>
      </p:pic>
      <p:sp>
        <p:nvSpPr>
          <p:cNvPr id="8" name="文本框 7"/>
          <p:cNvSpPr txBox="1"/>
          <p:nvPr/>
        </p:nvSpPr>
        <p:spPr>
          <a:xfrm>
            <a:off x="7022465" y="4942840"/>
            <a:ext cx="2459990" cy="368300"/>
          </a:xfrm>
          <a:prstGeom prst="rect">
            <a:avLst/>
          </a:prstGeom>
          <a:noFill/>
        </p:spPr>
        <p:txBody>
          <a:bodyPr wrap="square" rtlCol="0">
            <a:spAutoFit/>
          </a:bodyPr>
          <a:p>
            <a:r>
              <a:rPr lang="en-US" altLang="zh-CN"/>
              <a:t>slice2</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1600" y="194945"/>
            <a:ext cx="7646670" cy="483870"/>
          </a:xfrm>
          <a:prstGeom prst="rect">
            <a:avLst/>
          </a:prstGeom>
          <a:noFill/>
        </p:spPr>
        <p:txBody>
          <a:bodyPr wrap="square" rtlCol="0" anchor="t">
            <a:noAutofit/>
          </a:bodyPr>
          <a:p>
            <a:r>
              <a:rPr lang="en-US" altLang="zh-CN" sz="2400" b="1">
                <a:latin typeface="黑体" charset="0"/>
                <a:ea typeface="黑体" charset="0"/>
                <a:cs typeface="黑体" charset="0"/>
              </a:rPr>
              <a:t>pseudo</a:t>
            </a:r>
            <a:r>
              <a:rPr lang="zh-CN" altLang="en-US" sz="2400" b="1">
                <a:latin typeface="黑体" charset="0"/>
                <a:ea typeface="黑体" charset="0"/>
                <a:cs typeface="黑体" charset="0"/>
              </a:rPr>
              <a:t>-</a:t>
            </a:r>
            <a:r>
              <a:rPr lang="en-US" altLang="zh-CN" sz="2400" b="1">
                <a:latin typeface="黑体" charset="0"/>
                <a:ea typeface="黑体" charset="0"/>
                <a:cs typeface="黑体" charset="0"/>
              </a:rPr>
              <a:t>spot</a:t>
            </a:r>
            <a:r>
              <a:rPr lang="zh-CN" altLang="en-US" sz="2400" b="1">
                <a:latin typeface="黑体" charset="0"/>
                <a:ea typeface="黑体" charset="0"/>
                <a:cs typeface="黑体" charset="0"/>
              </a:rPr>
              <a:t>生成参数对半监督模型的影响</a:t>
            </a:r>
            <a:endParaRPr lang="zh-CN" altLang="en-US" sz="2400" b="1">
              <a:latin typeface="黑体" charset="0"/>
              <a:ea typeface="黑体" charset="0"/>
              <a:cs typeface="黑体" charset="0"/>
            </a:endParaRPr>
          </a:p>
          <a:p>
            <a:endParaRPr lang="zh-CN" altLang="en-US" sz="2400" b="1">
              <a:latin typeface="黑体" charset="0"/>
              <a:ea typeface="黑体" charset="0"/>
              <a:cs typeface="黑体" charset="0"/>
            </a:endParaRPr>
          </a:p>
        </p:txBody>
      </p:sp>
      <p:sp>
        <p:nvSpPr>
          <p:cNvPr id="4" name="椭圆 3"/>
          <p:cNvSpPr/>
          <p:nvPr userDrawn="1"/>
        </p:nvSpPr>
        <p:spPr>
          <a:xfrm>
            <a:off x="8652804" y="3469833"/>
            <a:ext cx="432877" cy="432877"/>
          </a:xfrm>
          <a:prstGeom prst="ellipse">
            <a:avLst/>
          </a:prstGeom>
          <a:solidFill>
            <a:srgbClr val="FFFF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5" name="椭圆 4"/>
          <p:cNvSpPr/>
          <p:nvPr userDrawn="1"/>
        </p:nvSpPr>
        <p:spPr>
          <a:xfrm>
            <a:off x="8081196" y="2819480"/>
            <a:ext cx="432877" cy="432877"/>
          </a:xfrm>
          <a:prstGeom prst="ellipse">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6" name="椭圆 5"/>
          <p:cNvSpPr/>
          <p:nvPr userDrawn="1"/>
        </p:nvSpPr>
        <p:spPr>
          <a:xfrm>
            <a:off x="8789375" y="2735534"/>
            <a:ext cx="432877" cy="432877"/>
          </a:xfrm>
          <a:prstGeom prst="ellipse">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7" name="椭圆 6"/>
          <p:cNvSpPr/>
          <p:nvPr userDrawn="1"/>
        </p:nvSpPr>
        <p:spPr>
          <a:xfrm>
            <a:off x="9392283" y="3252313"/>
            <a:ext cx="432877" cy="432877"/>
          </a:xfrm>
          <a:prstGeom prst="ellipse">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8" name="椭圆 7"/>
          <p:cNvSpPr/>
          <p:nvPr userDrawn="1"/>
        </p:nvSpPr>
        <p:spPr>
          <a:xfrm>
            <a:off x="9133550" y="4106287"/>
            <a:ext cx="432877" cy="432877"/>
          </a:xfrm>
          <a:prstGeom prst="ellipse">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9" name="椭圆 8"/>
          <p:cNvSpPr/>
          <p:nvPr userDrawn="1"/>
        </p:nvSpPr>
        <p:spPr>
          <a:xfrm>
            <a:off x="8219973" y="4106287"/>
            <a:ext cx="432877" cy="432877"/>
          </a:xfrm>
          <a:prstGeom prst="ellipse">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0" name="椭圆 9"/>
          <p:cNvSpPr/>
          <p:nvPr userDrawn="1"/>
        </p:nvSpPr>
        <p:spPr>
          <a:xfrm>
            <a:off x="8014207" y="3469787"/>
            <a:ext cx="432877" cy="432877"/>
          </a:xfrm>
          <a:prstGeom prst="ellipse">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11" name="文本框 10"/>
          <p:cNvSpPr txBox="1"/>
          <p:nvPr/>
        </p:nvSpPr>
        <p:spPr>
          <a:xfrm>
            <a:off x="7241266" y="4823471"/>
            <a:ext cx="3764738" cy="1468694"/>
          </a:xfrm>
          <a:prstGeom prst="rect">
            <a:avLst/>
          </a:prstGeom>
          <a:noFill/>
        </p:spPr>
        <p:txBody>
          <a:bodyPr wrap="square" rtlCol="0" anchor="t">
            <a:noAutofit/>
          </a:bodyPr>
          <a:p>
            <a:r>
              <a:rPr lang="en-US" altLang="zh-CN" sz="1600"/>
              <a:t>red</a:t>
            </a:r>
            <a:r>
              <a:rPr lang="zh-CN" altLang="en-US" sz="1600"/>
              <a:t>代表</a:t>
            </a:r>
            <a:r>
              <a:rPr lang="en-US" altLang="zh-CN" sz="1600"/>
              <a:t>real</a:t>
            </a:r>
            <a:r>
              <a:rPr lang="zh-CN" altLang="en-US" sz="1600"/>
              <a:t>-</a:t>
            </a:r>
            <a:r>
              <a:rPr lang="en-US" altLang="zh-CN" sz="1600"/>
              <a:t>spots</a:t>
            </a:r>
            <a:endParaRPr lang="en-US" altLang="zh-CN" sz="1600"/>
          </a:p>
          <a:p>
            <a:r>
              <a:rPr lang="en-US" altLang="zh-CN" sz="1600"/>
              <a:t>yellow</a:t>
            </a:r>
            <a:r>
              <a:rPr lang="zh-CN" altLang="en-US" sz="1600"/>
              <a:t>代表</a:t>
            </a:r>
            <a:r>
              <a:rPr lang="en-US" altLang="zh-CN" sz="1600"/>
              <a:t>pseudo</a:t>
            </a:r>
            <a:r>
              <a:rPr lang="zh-CN" altLang="en-US" sz="1600"/>
              <a:t>-</a:t>
            </a:r>
            <a:r>
              <a:rPr lang="en-US" altLang="zh-CN" sz="1600"/>
              <a:t>spots</a:t>
            </a:r>
            <a:endParaRPr lang="en-US" altLang="zh-CN" sz="1600"/>
          </a:p>
          <a:p>
            <a:r>
              <a:rPr lang="zh-CN" altLang="en-US" sz="1600"/>
              <a:t>理想情况下，在特征空间中，每一个</a:t>
            </a:r>
            <a:r>
              <a:rPr lang="en-US" altLang="zh-CN" sz="1600"/>
              <a:t>real</a:t>
            </a:r>
            <a:r>
              <a:rPr lang="zh-CN" altLang="en-US" sz="1600"/>
              <a:t>-</a:t>
            </a:r>
            <a:r>
              <a:rPr lang="en-US" altLang="zh-CN" sz="1600"/>
              <a:t>spots</a:t>
            </a:r>
            <a:r>
              <a:rPr lang="zh-CN" altLang="en-US" sz="1600"/>
              <a:t>被同一种比例的</a:t>
            </a:r>
            <a:r>
              <a:rPr lang="en-US" altLang="zh-CN" sz="1600"/>
              <a:t>pseudo</a:t>
            </a:r>
            <a:r>
              <a:rPr lang="zh-CN" altLang="en-US" sz="1600"/>
              <a:t>-</a:t>
            </a:r>
            <a:r>
              <a:rPr lang="en-US" altLang="zh-CN" sz="1600"/>
              <a:t>spots</a:t>
            </a:r>
            <a:r>
              <a:rPr lang="zh-CN" altLang="en-US" sz="1600"/>
              <a:t>包围。</a:t>
            </a:r>
            <a:endParaRPr lang="zh-CN" altLang="en-US" sz="1600"/>
          </a:p>
        </p:txBody>
      </p:sp>
      <p:sp>
        <p:nvSpPr>
          <p:cNvPr id="12" name="文本框 11"/>
          <p:cNvSpPr txBox="1"/>
          <p:nvPr/>
        </p:nvSpPr>
        <p:spPr>
          <a:xfrm>
            <a:off x="101600" y="3637915"/>
            <a:ext cx="6374765" cy="2654300"/>
          </a:xfrm>
          <a:prstGeom prst="rect">
            <a:avLst/>
          </a:prstGeom>
          <a:noFill/>
        </p:spPr>
        <p:txBody>
          <a:bodyPr wrap="square" rtlCol="0" anchor="t">
            <a:noAutofit/>
          </a:bodyPr>
          <a:p>
            <a:r>
              <a:rPr lang="zh-CN" altLang="en-US">
                <a:latin typeface="Arial Regular" panose="020B0604020202090204" charset="0"/>
                <a:ea typeface="等线" charset="0"/>
                <a:cs typeface="Arial Regular" panose="020B0604020202090204" charset="0"/>
              </a:rPr>
              <a:t>pseudo-spot生成：按类别，随机从匹配的</a:t>
            </a:r>
            <a:r>
              <a:rPr lang="en-US" altLang="zh-CN">
                <a:latin typeface="Arial Regular" panose="020B0604020202090204" charset="0"/>
                <a:ea typeface="等线" charset="0"/>
                <a:cs typeface="Arial Regular" panose="020B0604020202090204" charset="0"/>
              </a:rPr>
              <a:t>scRNA</a:t>
            </a:r>
            <a:r>
              <a:rPr lang="zh-CN" altLang="en-US">
                <a:latin typeface="Arial Regular" panose="020B0604020202090204" charset="0"/>
                <a:ea typeface="等线" charset="0"/>
                <a:cs typeface="Arial Regular" panose="020B0604020202090204" charset="0"/>
              </a:rPr>
              <a:t>-</a:t>
            </a:r>
            <a:r>
              <a:rPr lang="en-US" altLang="zh-CN">
                <a:latin typeface="Arial Regular" panose="020B0604020202090204" charset="0"/>
                <a:ea typeface="等线" charset="0"/>
                <a:cs typeface="Arial Regular" panose="020B0604020202090204" charset="0"/>
              </a:rPr>
              <a:t>seq</a:t>
            </a:r>
            <a:r>
              <a:rPr lang="zh-CN" altLang="en-US">
                <a:latin typeface="Arial Regular" panose="020B0604020202090204" charset="0"/>
                <a:ea typeface="等线" charset="0"/>
                <a:cs typeface="Arial Regular" panose="020B0604020202090204" charset="0"/>
              </a:rPr>
              <a:t>参考数据集中生成</a:t>
            </a:r>
            <a:endParaRPr lang="zh-CN" altLang="en-US">
              <a:latin typeface="Arial Regular" panose="020B0604020202090204" charset="0"/>
              <a:ea typeface="等线" charset="0"/>
              <a:cs typeface="Arial Regular" panose="020B0604020202090204" charset="0"/>
            </a:endParaRPr>
          </a:p>
          <a:p>
            <a:r>
              <a:rPr lang="zh-CN" altLang="en-US">
                <a:latin typeface="Arial Regular" panose="020B0604020202090204" charset="0"/>
                <a:ea typeface="等线" charset="0"/>
                <a:cs typeface="Arial Regular" panose="020B0604020202090204" charset="0"/>
              </a:rPr>
              <a:t>主要的参数：</a:t>
            </a:r>
            <a:endParaRPr lang="zh-CN" altLang="en-US">
              <a:latin typeface="Arial Regular" panose="020B0604020202090204" charset="0"/>
              <a:ea typeface="等线" charset="0"/>
              <a:cs typeface="Arial Regular" panose="020B0604020202090204" charset="0"/>
            </a:endParaRPr>
          </a:p>
          <a:p>
            <a:pPr marL="285750" indent="-285750">
              <a:buChar char="•"/>
            </a:pPr>
            <a:r>
              <a:rPr lang="en-US" altLang="zh-CN">
                <a:latin typeface="Arial Regular" panose="020B0604020202090204" charset="0"/>
                <a:ea typeface="等线" charset="0"/>
                <a:cs typeface="Arial Regular" panose="020B0604020202090204" charset="0"/>
              </a:rPr>
              <a:t>spot</a:t>
            </a:r>
            <a:r>
              <a:rPr lang="zh-CN" altLang="en-US">
                <a:latin typeface="Arial Regular" panose="020B0604020202090204" charset="0"/>
                <a:ea typeface="等线" charset="0"/>
                <a:cs typeface="Arial Regular" panose="020B0604020202090204" charset="0"/>
              </a:rPr>
              <a:t>中细胞的种类。由</a:t>
            </a:r>
            <a:r>
              <a:rPr lang="en-US" altLang="zh-CN">
                <a:latin typeface="Arial Regular" panose="020B0604020202090204" charset="0"/>
                <a:ea typeface="等线" charset="0"/>
                <a:cs typeface="Arial Regular" panose="020B0604020202090204" charset="0"/>
              </a:rPr>
              <a:t>ST</a:t>
            </a:r>
            <a:r>
              <a:rPr lang="zh-CN" altLang="en-US">
                <a:latin typeface="Arial Regular" panose="020B0604020202090204" charset="0"/>
                <a:ea typeface="等线" charset="0"/>
                <a:cs typeface="Arial Regular" panose="020B0604020202090204" charset="0"/>
              </a:rPr>
              <a:t>数据测试的样本种类和测试的分辨率决定，典型的基于测序的空转技术分辨率为</a:t>
            </a:r>
            <a:r>
              <a:rPr lang="en-US" altLang="zh-CN">
                <a:latin typeface="Arial Regular" panose="020B0604020202090204" charset="0"/>
                <a:ea typeface="等线" charset="0"/>
                <a:cs typeface="Arial Regular" panose="020B0604020202090204" charset="0"/>
              </a:rPr>
              <a:t>50um</a:t>
            </a:r>
            <a:r>
              <a:rPr lang="zh-CN" altLang="en-US">
                <a:latin typeface="Arial Regular" panose="020B0604020202090204" charset="0"/>
                <a:ea typeface="等线" charset="0"/>
                <a:cs typeface="Arial Regular" panose="020B0604020202090204" charset="0"/>
              </a:rPr>
              <a:t>。</a:t>
            </a:r>
            <a:endParaRPr lang="zh-CN" altLang="en-US">
              <a:latin typeface="Arial Regular" panose="020B0604020202090204" charset="0"/>
              <a:ea typeface="等线" charset="0"/>
              <a:cs typeface="Arial Regular" panose="020B0604020202090204" charset="0"/>
            </a:endParaRPr>
          </a:p>
          <a:p>
            <a:pPr marL="285750" indent="-285750">
              <a:buChar char="•"/>
            </a:pPr>
            <a:r>
              <a:rPr lang="en-US" altLang="zh-CN">
                <a:latin typeface="Arial Regular" panose="020B0604020202090204" charset="0"/>
                <a:ea typeface="等线" charset="0"/>
                <a:cs typeface="Arial Regular" panose="020B0604020202090204" charset="0"/>
              </a:rPr>
              <a:t>spot</a:t>
            </a:r>
            <a:r>
              <a:rPr lang="zh-CN" altLang="en-US">
                <a:latin typeface="Arial Regular" panose="020B0604020202090204" charset="0"/>
                <a:ea typeface="等线" charset="0"/>
                <a:cs typeface="Arial Regular" panose="020B0604020202090204" charset="0"/>
              </a:rPr>
              <a:t>中细胞的数量。由</a:t>
            </a:r>
            <a:r>
              <a:rPr lang="en-US" altLang="zh-CN">
                <a:latin typeface="Arial Regular" panose="020B0604020202090204" charset="0"/>
                <a:ea typeface="等线" charset="0"/>
                <a:cs typeface="Arial Regular" panose="020B0604020202090204" charset="0"/>
              </a:rPr>
              <a:t>ST</a:t>
            </a:r>
            <a:r>
              <a:rPr lang="zh-CN" altLang="en-US">
                <a:latin typeface="Arial Regular" panose="020B0604020202090204" charset="0"/>
                <a:ea typeface="等线" charset="0"/>
                <a:cs typeface="Arial Regular" panose="020B0604020202090204" charset="0"/>
              </a:rPr>
              <a:t>数据测试的样本和分辨率决定，典型的脑组织中，</a:t>
            </a:r>
            <a:r>
              <a:rPr lang="en-US" altLang="zh-CN">
                <a:latin typeface="Arial Regular" panose="020B0604020202090204" charset="0"/>
                <a:ea typeface="等线" charset="0"/>
                <a:cs typeface="Arial Regular" panose="020B0604020202090204" charset="0"/>
              </a:rPr>
              <a:t>50um</a:t>
            </a:r>
            <a:r>
              <a:rPr lang="zh-CN" altLang="en-US">
                <a:latin typeface="Arial Regular" panose="020B0604020202090204" charset="0"/>
                <a:ea typeface="等线" charset="0"/>
                <a:cs typeface="Arial Regular" panose="020B0604020202090204" charset="0"/>
              </a:rPr>
              <a:t>包括</a:t>
            </a:r>
            <a:r>
              <a:rPr lang="en-US" altLang="zh-CN">
                <a:latin typeface="Arial Regular" panose="020B0604020202090204" charset="0"/>
                <a:ea typeface="等线" charset="0"/>
                <a:cs typeface="Arial Regular" panose="020B0604020202090204" charset="0"/>
              </a:rPr>
              <a:t>5</a:t>
            </a:r>
            <a:r>
              <a:rPr lang="zh-CN" altLang="en-US">
                <a:latin typeface="Arial Regular" panose="020B0604020202090204" charset="0"/>
                <a:ea typeface="等线" charset="0"/>
                <a:cs typeface="Arial Regular" panose="020B0604020202090204" charset="0"/>
              </a:rPr>
              <a:t>-</a:t>
            </a:r>
            <a:r>
              <a:rPr lang="en-US" altLang="zh-CN">
                <a:latin typeface="Arial Regular" panose="020B0604020202090204" charset="0"/>
                <a:ea typeface="等线" charset="0"/>
                <a:cs typeface="Arial Regular" panose="020B0604020202090204" charset="0"/>
              </a:rPr>
              <a:t>15</a:t>
            </a:r>
            <a:r>
              <a:rPr lang="zh-CN" altLang="en-US">
                <a:latin typeface="Arial Regular" panose="020B0604020202090204" charset="0"/>
                <a:ea typeface="等线" charset="0"/>
                <a:cs typeface="Arial Regular" panose="020B0604020202090204" charset="0"/>
              </a:rPr>
              <a:t>个细胞。</a:t>
            </a:r>
            <a:endParaRPr lang="zh-CN" altLang="en-US">
              <a:latin typeface="Arial Regular" panose="020B0604020202090204" charset="0"/>
              <a:ea typeface="等线" charset="0"/>
              <a:cs typeface="Arial Regular" panose="020B0604020202090204" charset="0"/>
            </a:endParaRPr>
          </a:p>
          <a:p>
            <a:pPr marL="285750" indent="-285750">
              <a:buChar char="•"/>
            </a:pPr>
            <a:r>
              <a:rPr lang="en-US" altLang="zh-CN">
                <a:latin typeface="Arial Regular" panose="020B0604020202090204" charset="0"/>
                <a:ea typeface="等线" charset="0"/>
                <a:cs typeface="Arial Regular" panose="020B0604020202090204" charset="0"/>
              </a:rPr>
              <a:t>spot</a:t>
            </a:r>
            <a:r>
              <a:rPr lang="zh-CN" altLang="en-US">
                <a:latin typeface="Arial Regular" panose="020B0604020202090204" charset="0"/>
                <a:ea typeface="等线" charset="0"/>
                <a:cs typeface="Arial Regular" panose="020B0604020202090204" charset="0"/>
              </a:rPr>
              <a:t>的总数目。由</a:t>
            </a:r>
            <a:r>
              <a:rPr lang="en-US" altLang="zh-CN">
                <a:latin typeface="Arial Regular" panose="020B0604020202090204" charset="0"/>
                <a:ea typeface="等线" charset="0"/>
                <a:cs typeface="Arial Regular" panose="020B0604020202090204" charset="0"/>
              </a:rPr>
              <a:t>spot</a:t>
            </a:r>
            <a:r>
              <a:rPr lang="zh-CN" altLang="en-US">
                <a:latin typeface="Arial Regular" panose="020B0604020202090204" charset="0"/>
                <a:ea typeface="等线" charset="0"/>
                <a:cs typeface="Arial Regular" panose="020B0604020202090204" charset="0"/>
              </a:rPr>
              <a:t>可能的比例决定</a:t>
            </a:r>
            <a:r>
              <a:rPr lang="zh-CN" altLang="en-US">
                <a:latin typeface="Arial Regular" panose="020B0604020202090204" charset="0"/>
                <a:cs typeface="Arial Regular" panose="020B0604020202090204" charset="0"/>
              </a:rPr>
              <a:t>。</a:t>
            </a:r>
            <a:endParaRPr lang="zh-CN" altLang="en-US">
              <a:latin typeface="Arial Regular" panose="020B0604020202090204" charset="0"/>
              <a:cs typeface="Arial Regular" panose="020B0604020202090204" charset="0"/>
            </a:endParaRPr>
          </a:p>
        </p:txBody>
      </p:sp>
      <p:pic>
        <p:nvPicPr>
          <p:cNvPr id="13" name="图片 12" descr="upload_post_object_v2_3221187552"/>
          <p:cNvPicPr>
            <a:picLocks noChangeAspect="1"/>
          </p:cNvPicPr>
          <p:nvPr/>
        </p:nvPicPr>
        <p:blipFill>
          <a:blip r:embed="rId1"/>
          <a:stretch>
            <a:fillRect/>
          </a:stretch>
        </p:blipFill>
        <p:spPr>
          <a:xfrm>
            <a:off x="648270" y="1447974"/>
            <a:ext cx="5038725" cy="2009775"/>
          </a:xfrm>
          <a:prstGeom prst="rect">
            <a:avLst/>
          </a:prstGeom>
        </p:spPr>
      </p:pic>
      <p:sp>
        <p:nvSpPr>
          <p:cNvPr id="15" name="文本框 14"/>
          <p:cNvSpPr txBox="1"/>
          <p:nvPr/>
        </p:nvSpPr>
        <p:spPr>
          <a:xfrm>
            <a:off x="6016309" y="740835"/>
            <a:ext cx="6214652" cy="484410"/>
          </a:xfrm>
          <a:prstGeom prst="rect">
            <a:avLst/>
          </a:prstGeom>
          <a:noFill/>
        </p:spPr>
        <p:txBody>
          <a:bodyPr wrap="square" rtlCol="0" anchor="t">
            <a:noAutofit/>
          </a:bodyPr>
          <a:p>
            <a:r>
              <a:rPr lang="zh-CN" altLang="en-US"/>
              <a:t>spot可能的比例估计（</a:t>
            </a:r>
            <a:r>
              <a:rPr lang="en-US" altLang="zh-CN"/>
              <a:t>spot</a:t>
            </a:r>
            <a:r>
              <a:rPr lang="zh-CN" altLang="en-US"/>
              <a:t>中细胞最多</a:t>
            </a:r>
            <a:r>
              <a:rPr lang="en-US" altLang="zh-CN"/>
              <a:t>N</a:t>
            </a:r>
            <a:r>
              <a:rPr lang="en-US" altLang="zh-CN" baseline="-25000"/>
              <a:t>t</a:t>
            </a:r>
            <a:r>
              <a:rPr lang="zh-CN" altLang="en-US"/>
              <a:t>种，有</a:t>
            </a:r>
            <a:r>
              <a:rPr lang="en-US" altLang="zh-CN"/>
              <a:t>t~N</a:t>
            </a:r>
            <a:r>
              <a:rPr lang="en-US" altLang="zh-CN" baseline="-25000"/>
              <a:t>c</a:t>
            </a:r>
            <a:r>
              <a:rPr lang="zh-CN" altLang="en-US"/>
              <a:t>种）：</a:t>
            </a:r>
            <a:endParaRPr lang="zh-CN" altLang="en-US"/>
          </a:p>
        </p:txBody>
      </p:sp>
      <mc:AlternateContent xmlns:mc="http://schemas.openxmlformats.org/markup-compatibility/2006">
        <mc:Choice xmlns:a14="http://schemas.microsoft.com/office/drawing/2010/main" Requires="a14">
          <p:sp>
            <p:nvSpPr>
              <p:cNvPr id="16" name="文本框 15"/>
              <p:cNvSpPr txBox="1"/>
              <p:nvPr/>
            </p:nvSpPr>
            <p:spPr>
              <a:xfrm>
                <a:off x="5466035" y="1301827"/>
                <a:ext cx="7315200" cy="45974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a:latin typeface="DejaVu Math TeX Gyre" panose="02000503000000000000" charset="0"/>
                          <a:ea typeface="宋体" charset="0"/>
                          <a:cs typeface="DejaVu Math TeX Gyre" panose="02000503000000000000" charset="0"/>
                        </a:rPr>
                        <m:t>所有可能的组合</m:t>
                      </m:r>
                      <m:r>
                        <a:rPr>
                          <a:latin typeface="Cambria Math" charset="0"/>
                        </a:rPr>
                        <m:t>=</m:t>
                      </m:r>
                      <m:nary>
                        <m:naryPr>
                          <m:chr m:val="∑"/>
                          <m:limLoc m:val="subSup"/>
                          <m:ctrlPr>
                            <a:rPr lang="en-US" altLang="zh-CN" i="1">
                              <a:latin typeface="DejaVu Math TeX Gyre" panose="02000503000000000000" charset="0"/>
                              <a:cs typeface="DejaVu Math TeX Gyre" panose="02000503000000000000" charset="0"/>
                            </a:rPr>
                          </m:ctrlPr>
                        </m:naryPr>
                        <m:sub>
                          <m:r>
                            <a:rPr>
                              <a:latin typeface="Cambria Math" charset="0"/>
                            </a:rPr>
                            <m:t>𝑐</m:t>
                          </m:r>
                          <m:r>
                            <a:rPr>
                              <a:latin typeface="Cambria Math" charset="0"/>
                            </a:rPr>
                            <m:t>=</m:t>
                          </m:r>
                          <m:r>
                            <a:rPr>
                              <a:latin typeface="Cambria Math" charset="0"/>
                            </a:rPr>
                            <m:t>𝑡</m:t>
                          </m:r>
                        </m:sub>
                        <m:sup>
                          <m:r>
                            <a:rPr>
                              <a:latin typeface="Cambria Math" charset="0"/>
                            </a:rPr>
                            <m:t>𝑁𝑐</m:t>
                          </m:r>
                        </m:sup>
                        <m:e>
                          <m:d>
                            <m:dPr>
                              <m:ctrlPr>
                                <a:rPr lang="en-US" altLang="zh-CN" i="1">
                                  <a:latin typeface="DejaVu Math TeX Gyre" panose="02000503000000000000" charset="0"/>
                                  <a:cs typeface="DejaVu Math TeX Gyre" panose="02000503000000000000" charset="0"/>
                                </a:rPr>
                              </m:ctrlPr>
                            </m:dPr>
                            <m:e>
                              <m:r>
                                <a:rPr>
                                  <a:latin typeface="Cambria Math" charset="0"/>
                                </a:rPr>
                                <m:t>1</m:t>
                              </m:r>
                              <m:r>
                                <a:rPr>
                                  <a:latin typeface="Cambria Math" charset="0"/>
                                </a:rPr>
                                <m:t>+</m:t>
                              </m:r>
                              <m:sSubSup>
                                <m:sSubSupPr>
                                  <m:ctrlPr>
                                    <a:rPr lang="en-US" altLang="zh-CN" i="1">
                                      <a:latin typeface="DejaVu Math TeX Gyre" panose="02000503000000000000" charset="0"/>
                                      <a:cs typeface="DejaVu Math TeX Gyre" panose="02000503000000000000" charset="0"/>
                                    </a:rPr>
                                  </m:ctrlPr>
                                </m:sSubSupPr>
                                <m:e>
                                  <m:r>
                                    <a:rPr>
                                      <a:latin typeface="Cambria Math" charset="0"/>
                                    </a:rPr>
                                    <m:t>𝐶</m:t>
                                  </m:r>
                                </m:e>
                                <m:sub>
                                  <m:r>
                                    <a:rPr>
                                      <a:latin typeface="Cambria Math" charset="0"/>
                                    </a:rPr>
                                    <m:t>𝑁𝑡</m:t>
                                  </m:r>
                                </m:sub>
                                <m:sup>
                                  <m:r>
                                    <a:rPr>
                                      <a:latin typeface="Cambria Math" charset="0"/>
                                    </a:rPr>
                                    <m:t>2</m:t>
                                  </m:r>
                                </m:sup>
                              </m:sSubSup>
                              <m:sSubSup>
                                <m:sSubSupPr>
                                  <m:ctrlPr>
                                    <a:rPr lang="en-US" altLang="zh-CN" i="1">
                                      <a:latin typeface="DejaVu Math TeX Gyre" panose="02000503000000000000" charset="0"/>
                                      <a:cs typeface="DejaVu Math TeX Gyre" panose="02000503000000000000" charset="0"/>
                                    </a:rPr>
                                  </m:ctrlPr>
                                </m:sSubSupPr>
                                <m:e>
                                  <m:r>
                                    <a:rPr>
                                      <a:latin typeface="Cambria Math" charset="0"/>
                                    </a:rPr>
                                    <m:t>𝐶</m:t>
                                  </m:r>
                                </m:e>
                                <m:sub>
                                  <m:r>
                                    <a:rPr>
                                      <a:latin typeface="Cambria Math" charset="0"/>
                                    </a:rPr>
                                    <m:t>𝑐</m:t>
                                  </m:r>
                                  <m:r>
                                    <a:rPr>
                                      <a:latin typeface="Cambria Math" charset="0"/>
                                    </a:rPr>
                                    <m:t>−</m:t>
                                  </m:r>
                                  <m:r>
                                    <a:rPr>
                                      <a:latin typeface="Cambria Math" charset="0"/>
                                    </a:rPr>
                                    <m:t>1</m:t>
                                  </m:r>
                                </m:sub>
                                <m:sup>
                                  <m:r>
                                    <a:rPr>
                                      <a:latin typeface="Cambria Math" charset="0"/>
                                    </a:rPr>
                                    <m:t>1</m:t>
                                  </m:r>
                                </m:sup>
                              </m:sSubSup>
                              <m:r>
                                <a:rPr>
                                  <a:latin typeface="Cambria Math" charset="0"/>
                                </a:rPr>
                                <m:t>+</m:t>
                              </m:r>
                              <m:sSubSup>
                                <m:sSubSupPr>
                                  <m:ctrlPr>
                                    <a:rPr lang="en-US" altLang="zh-CN" i="1">
                                      <a:latin typeface="DejaVu Math TeX Gyre" panose="02000503000000000000" charset="0"/>
                                      <a:cs typeface="DejaVu Math TeX Gyre" panose="02000503000000000000" charset="0"/>
                                    </a:rPr>
                                  </m:ctrlPr>
                                </m:sSubSupPr>
                                <m:e>
                                  <m:r>
                                    <a:rPr>
                                      <a:latin typeface="Cambria Math" charset="0"/>
                                    </a:rPr>
                                    <m:t>𝐶</m:t>
                                  </m:r>
                                </m:e>
                                <m:sub>
                                  <m:r>
                                    <a:rPr>
                                      <a:latin typeface="Cambria Math" charset="0"/>
                                    </a:rPr>
                                    <m:t>𝑁𝑡</m:t>
                                  </m:r>
                                </m:sub>
                                <m:sup>
                                  <m:r>
                                    <a:rPr>
                                      <a:latin typeface="Cambria Math" charset="0"/>
                                    </a:rPr>
                                    <m:t>3</m:t>
                                  </m:r>
                                </m:sup>
                              </m:sSubSup>
                              <m:sSubSup>
                                <m:sSubSupPr>
                                  <m:ctrlPr>
                                    <a:rPr lang="en-US" altLang="zh-CN" i="1">
                                      <a:latin typeface="DejaVu Math TeX Gyre" panose="02000503000000000000" charset="0"/>
                                      <a:cs typeface="DejaVu Math TeX Gyre" panose="02000503000000000000" charset="0"/>
                                    </a:rPr>
                                  </m:ctrlPr>
                                </m:sSubSupPr>
                                <m:e>
                                  <m:r>
                                    <a:rPr>
                                      <a:latin typeface="Cambria Math" charset="0"/>
                                    </a:rPr>
                                    <m:t>𝐶</m:t>
                                  </m:r>
                                </m:e>
                                <m:sub>
                                  <m:r>
                                    <a:rPr>
                                      <a:latin typeface="Cambria Math" charset="0"/>
                                    </a:rPr>
                                    <m:t>𝑐</m:t>
                                  </m:r>
                                  <m:r>
                                    <a:rPr>
                                      <a:latin typeface="Cambria Math" charset="0"/>
                                    </a:rPr>
                                    <m:t>−</m:t>
                                  </m:r>
                                  <m:r>
                                    <a:rPr>
                                      <a:latin typeface="Cambria Math" charset="0"/>
                                    </a:rPr>
                                    <m:t>1</m:t>
                                  </m:r>
                                </m:sub>
                                <m:sup>
                                  <m:r>
                                    <a:rPr>
                                      <a:latin typeface="Cambria Math" charset="0"/>
                                    </a:rPr>
                                    <m:t>2</m:t>
                                  </m:r>
                                </m:sup>
                              </m:sSubSup>
                              <m:r>
                                <a:rPr>
                                  <a:latin typeface="Cambria Math" charset="0"/>
                                </a:rPr>
                                <m:t>+...+</m:t>
                              </m:r>
                              <m:sSubSup>
                                <m:sSubSupPr>
                                  <m:ctrlPr>
                                    <a:rPr lang="en-US" altLang="zh-CN" i="1">
                                      <a:latin typeface="DejaVu Math TeX Gyre" panose="02000503000000000000" charset="0"/>
                                      <a:cs typeface="DejaVu Math TeX Gyre" panose="02000503000000000000" charset="0"/>
                                    </a:rPr>
                                  </m:ctrlPr>
                                </m:sSubSupPr>
                                <m:e>
                                  <m:r>
                                    <a:rPr>
                                      <a:latin typeface="Cambria Math" charset="0"/>
                                    </a:rPr>
                                    <m:t>𝐶</m:t>
                                  </m:r>
                                </m:e>
                                <m:sub>
                                  <m:r>
                                    <a:rPr>
                                      <a:latin typeface="Cambria Math" charset="0"/>
                                    </a:rPr>
                                    <m:t>𝑁𝑡</m:t>
                                  </m:r>
                                </m:sub>
                                <m:sup>
                                  <m:r>
                                    <a:rPr>
                                      <a:latin typeface="Cambria Math" charset="0"/>
                                    </a:rPr>
                                    <m:t>𝑡</m:t>
                                  </m:r>
                                </m:sup>
                              </m:sSubSup>
                              <m:sSubSup>
                                <m:sSubSupPr>
                                  <m:ctrlPr>
                                    <a:rPr lang="en-US" altLang="zh-CN" i="1">
                                      <a:latin typeface="DejaVu Math TeX Gyre" panose="02000503000000000000" charset="0"/>
                                      <a:cs typeface="DejaVu Math TeX Gyre" panose="02000503000000000000" charset="0"/>
                                    </a:rPr>
                                  </m:ctrlPr>
                                </m:sSubSupPr>
                                <m:e>
                                  <m:r>
                                    <a:rPr>
                                      <a:latin typeface="Cambria Math" charset="0"/>
                                    </a:rPr>
                                    <m:t>𝐶</m:t>
                                  </m:r>
                                </m:e>
                                <m:sub>
                                  <m:r>
                                    <a:rPr>
                                      <a:latin typeface="Cambria Math" charset="0"/>
                                    </a:rPr>
                                    <m:t>𝑐</m:t>
                                  </m:r>
                                  <m:r>
                                    <a:rPr>
                                      <a:latin typeface="Cambria Math" charset="0"/>
                                    </a:rPr>
                                    <m:t>−</m:t>
                                  </m:r>
                                  <m:r>
                                    <a:rPr>
                                      <a:latin typeface="Cambria Math" charset="0"/>
                                    </a:rPr>
                                    <m:t>1</m:t>
                                  </m:r>
                                </m:sub>
                                <m:sup>
                                  <m:r>
                                    <a:rPr>
                                      <a:latin typeface="Cambria Math" charset="0"/>
                                    </a:rPr>
                                    <m:t>𝑡</m:t>
                                  </m:r>
                                  <m:r>
                                    <a:rPr>
                                      <a:latin typeface="Cambria Math" charset="0"/>
                                    </a:rPr>
                                    <m:t>−</m:t>
                                  </m:r>
                                  <m:r>
                                    <a:rPr>
                                      <a:latin typeface="Cambria Math" charset="0"/>
                                    </a:rPr>
                                    <m:t>1</m:t>
                                  </m:r>
                                </m:sup>
                              </m:sSubSup>
                            </m:e>
                          </m:d>
                        </m:e>
                      </m:nary>
                    </m:oMath>
                  </m:oMathPara>
                </a14:m>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5466035" y="1301827"/>
                <a:ext cx="7315200" cy="459740"/>
              </a:xfrm>
              <a:prstGeom prst="rect">
                <a:avLst/>
              </a:prstGeom>
              <a:blipFill rotWithShape="1">
                <a:blip r:embed="rId2"/>
                <a:stretch>
                  <a:fillRect l="-8" t="-17" r="8" b="17"/>
                </a:stretch>
              </a:blipFill>
            </p:spPr>
            <p:txBody>
              <a:bodyPr/>
              <a:lstStyle/>
              <a:p>
                <a:r>
                  <a:rPr lang="zh-CN" altLang="en-US">
                    <a:noFill/>
                  </a:rPr>
                  <a:t> </a:t>
                </a:r>
              </a:p>
            </p:txBody>
          </p:sp>
        </mc:Fallback>
      </mc:AlternateContent>
      <p:sp>
        <p:nvSpPr>
          <p:cNvPr id="17" name="文本框 16"/>
          <p:cNvSpPr txBox="1"/>
          <p:nvPr/>
        </p:nvSpPr>
        <p:spPr>
          <a:xfrm>
            <a:off x="6016263" y="2201095"/>
            <a:ext cx="7315200" cy="368300"/>
          </a:xfrm>
          <a:prstGeom prst="rect">
            <a:avLst/>
          </a:prstGeom>
          <a:noFill/>
        </p:spPr>
        <p:txBody>
          <a:bodyPr wrap="square" rtlCol="0" anchor="t">
            <a:spAutoFit/>
          </a:bodyPr>
          <a:p>
            <a:r>
              <a:rPr lang="zh-CN" altLang="en-US"/>
              <a:t>去除所有可能组合中相同的比例，即为所有可能的比例</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186055" y="1493520"/>
          <a:ext cx="5143500" cy="3870960"/>
        </p:xfrm>
        <a:graphic>
          <a:graphicData uri="http://schemas.openxmlformats.org/drawingml/2006/table">
            <a:tbl>
              <a:tblPr/>
              <a:tblGrid>
                <a:gridCol w="1693545"/>
                <a:gridCol w="1814195"/>
                <a:gridCol w="1635760"/>
              </a:tblGrid>
              <a:tr h="546100">
                <a:tc>
                  <a:txBody>
                    <a:bodyPr/>
                    <a:p>
                      <a:pPr indent="0" algn="ctr">
                        <a:buNone/>
                      </a:pPr>
                      <a:r>
                        <a:rPr lang="en-US" sz="1600" b="0">
                          <a:solidFill>
                            <a:srgbClr val="000000"/>
                          </a:solidFill>
                          <a:latin typeface="Calibri" charset="0"/>
                          <a:ea typeface="Calibri" charset="0"/>
                          <a:cs typeface="Calibri" charset="0"/>
                        </a:rPr>
                        <a:t>MERFISH_ID1_50_0.01</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algn="ctr">
                        <a:buNone/>
                      </a:pP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algn="ctr">
                        <a:buNone/>
                      </a:pP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77800">
                <a:tc>
                  <a:txBody>
                    <a:bodyPr/>
                    <a:p>
                      <a:pPr indent="0" algn="ctr">
                        <a:buNone/>
                      </a:pPr>
                      <a:r>
                        <a:rPr lang="zh-CN" sz="1600" b="0">
                          <a:solidFill>
                            <a:srgbClr val="000000"/>
                          </a:solidFill>
                          <a:latin typeface="Calibri" charset="0"/>
                          <a:ea typeface="Calibri" charset="0"/>
                          <a:cs typeface="Calibri" charset="0"/>
                        </a:rPr>
                        <a:t>pseudo-spot数量</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sz="1600" b="0">
                          <a:solidFill>
                            <a:srgbClr val="000000"/>
                          </a:solidFill>
                          <a:latin typeface="Calibri" charset="0"/>
                          <a:ea typeface="Calibri" charset="0"/>
                          <a:cs typeface="Calibri" charset="0"/>
                        </a:rPr>
                        <a:t>RMSE</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sz="1600" b="0">
                          <a:solidFill>
                            <a:srgbClr val="000000"/>
                          </a:solidFill>
                          <a:latin typeface="Calibri" charset="0"/>
                          <a:ea typeface="Calibri" charset="0"/>
                          <a:cs typeface="Calibri" charset="0"/>
                        </a:rPr>
                        <a:t>JSD</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5000</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6.613074255</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0.451155526</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20000</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6.314478969</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0.412537417</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FF0000"/>
                          </a:solidFill>
                          <a:latin typeface="Calibri" charset="0"/>
                          <a:ea typeface="Calibri" charset="0"/>
                          <a:cs typeface="Calibri" charset="0"/>
                        </a:rPr>
                        <a:t>30000</a:t>
                      </a:r>
                      <a:endParaRPr lang="en-US" altLang="en-US" sz="1600" b="0">
                        <a:solidFill>
                          <a:srgbClr val="FF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FF0000"/>
                          </a:solidFill>
                          <a:latin typeface="Calibri" charset="0"/>
                          <a:ea typeface="Calibri" charset="0"/>
                          <a:cs typeface="Calibri" charset="0"/>
                        </a:rPr>
                        <a:t>6.272852213</a:t>
                      </a:r>
                      <a:endParaRPr lang="en-US" altLang="zh-CN" sz="1600">
                        <a:solidFill>
                          <a:srgbClr val="FF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FF0000"/>
                          </a:solidFill>
                          <a:latin typeface="Calibri" charset="0"/>
                          <a:ea typeface="Calibri" charset="0"/>
                          <a:cs typeface="Calibri" charset="0"/>
                        </a:rPr>
                        <a:t>0.397403916</a:t>
                      </a:r>
                      <a:endParaRPr lang="en-US" altLang="zh-CN" sz="1600">
                        <a:solidFill>
                          <a:srgbClr val="FF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40000</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6.478496294</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0.409139453</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50000</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6.453175573</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0.401809955</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60000</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6.462966189</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0.408482776</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FF0000"/>
                          </a:solidFill>
                          <a:latin typeface="Calibri" charset="0"/>
                          <a:ea typeface="Calibri" charset="0"/>
                          <a:cs typeface="Calibri" charset="0"/>
                        </a:rPr>
                        <a:t>70000</a:t>
                      </a:r>
                      <a:endParaRPr lang="en-US" altLang="en-US" sz="1600" b="0">
                        <a:solidFill>
                          <a:srgbClr val="FF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b="1">
                          <a:solidFill>
                            <a:srgbClr val="FF0000"/>
                          </a:solidFill>
                          <a:latin typeface="Calibri" charset="0"/>
                          <a:ea typeface="Calibri" charset="0"/>
                          <a:cs typeface="Calibri" charset="0"/>
                        </a:rPr>
                        <a:t>6.075536458</a:t>
                      </a:r>
                      <a:endParaRPr lang="en-US" altLang="zh-CN" sz="1600" b="1">
                        <a:solidFill>
                          <a:srgbClr val="FF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b="1">
                          <a:solidFill>
                            <a:srgbClr val="FF0000"/>
                          </a:solidFill>
                          <a:latin typeface="Calibri" charset="0"/>
                          <a:ea typeface="Calibri" charset="0"/>
                          <a:cs typeface="Calibri" charset="0"/>
                        </a:rPr>
                        <a:t>0.384988446</a:t>
                      </a:r>
                      <a:endParaRPr lang="en-US" altLang="zh-CN" sz="1600" b="1">
                        <a:solidFill>
                          <a:srgbClr val="FF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80000</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6.359413979</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0.396017298</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sonar</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4.97</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0.403</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rctd</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5.06</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solidFill>
                            <a:srgbClr val="000000"/>
                          </a:solidFill>
                          <a:latin typeface="Calibri" charset="0"/>
                          <a:ea typeface="Calibri" charset="0"/>
                          <a:cs typeface="Calibri" charset="0"/>
                        </a:rPr>
                        <a:t>0.416</a:t>
                      </a:r>
                      <a:endParaRPr lang="zh-CN" altLang="en-US" sz="1600">
                        <a:solidFill>
                          <a:srgbClr val="000000"/>
                        </a:solidFill>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bl>
          </a:graphicData>
        </a:graphic>
      </p:graphicFrame>
      <p:graphicFrame>
        <p:nvGraphicFramePr>
          <p:cNvPr id="3" name="表格 2"/>
          <p:cNvGraphicFramePr/>
          <p:nvPr>
            <p:custDataLst>
              <p:tags r:id="rId2"/>
            </p:custDataLst>
          </p:nvPr>
        </p:nvGraphicFramePr>
        <p:xfrm>
          <a:off x="6337041" y="584502"/>
          <a:ext cx="5742305" cy="5292725"/>
        </p:xfrm>
        <a:graphic>
          <a:graphicData uri="http://schemas.openxmlformats.org/drawingml/2006/table">
            <a:tbl>
              <a:tblPr/>
              <a:tblGrid>
                <a:gridCol w="853440"/>
                <a:gridCol w="2981960"/>
                <a:gridCol w="1906905"/>
              </a:tblGrid>
              <a:tr h="815975">
                <a:tc>
                  <a:txBody>
                    <a:bodyPr/>
                    <a:p>
                      <a:pPr indent="0" algn="ctr">
                        <a:buNone/>
                      </a:pPr>
                      <a:r>
                        <a:rPr lang="en-US" sz="1600" b="0">
                          <a:solidFill>
                            <a:srgbClr val="000000"/>
                          </a:solidFill>
                          <a:latin typeface="Calibri" charset="0"/>
                          <a:ea typeface="Calibri" charset="0"/>
                          <a:cs typeface="Calibri" charset="0"/>
                        </a:rPr>
                        <a:t>MERFISH_ID1_200_0.01</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algn="ctr">
                        <a:buNone/>
                      </a:pP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algn="ctr">
                        <a:buNone/>
                      </a:pP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311785">
                <a:tc>
                  <a:txBody>
                    <a:bodyPr/>
                    <a:p>
                      <a:pPr algn="ctr">
                        <a:buNone/>
                      </a:pP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sz="1600" b="0">
                          <a:solidFill>
                            <a:srgbClr val="000000"/>
                          </a:solidFill>
                          <a:latin typeface="Calibri" charset="0"/>
                          <a:ea typeface="Calibri" charset="0"/>
                          <a:cs typeface="Calibri" charset="0"/>
                        </a:rPr>
                        <a:t>RMSE</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sz="1600" b="0">
                          <a:solidFill>
                            <a:srgbClr val="000000"/>
                          </a:solidFill>
                          <a:latin typeface="Calibri" charset="0"/>
                          <a:ea typeface="Calibri" charset="0"/>
                          <a:cs typeface="Calibri" charset="0"/>
                        </a:rPr>
                        <a:t>JSD</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505460">
                <a:tc>
                  <a:txBody>
                    <a:bodyPr/>
                    <a:p>
                      <a:pPr indent="0" algn="ctr">
                        <a:buNone/>
                      </a:pPr>
                      <a:r>
                        <a:rPr lang="en-US" sz="1600" b="0">
                          <a:solidFill>
                            <a:srgbClr val="000000"/>
                          </a:solidFill>
                          <a:latin typeface="Calibri" charset="0"/>
                          <a:ea typeface="Calibri" charset="0"/>
                          <a:cs typeface="Calibri" charset="0"/>
                        </a:rPr>
                        <a:t>5000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1.306640679</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0.232831943</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506095">
                <a:tc>
                  <a:txBody>
                    <a:bodyPr/>
                    <a:p>
                      <a:pPr indent="0" algn="ctr">
                        <a:buNone/>
                      </a:pPr>
                      <a:r>
                        <a:rPr lang="en-US" sz="1600" b="0">
                          <a:solidFill>
                            <a:srgbClr val="000000"/>
                          </a:solidFill>
                          <a:latin typeface="Calibri" charset="0"/>
                          <a:ea typeface="Calibri" charset="0"/>
                          <a:cs typeface="Calibri" charset="0"/>
                        </a:rPr>
                        <a:t>20000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1.320957264</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0.225459273</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505460">
                <a:tc>
                  <a:txBody>
                    <a:bodyPr/>
                    <a:p>
                      <a:pPr indent="0" algn="ctr">
                        <a:buNone/>
                      </a:pPr>
                      <a:r>
                        <a:rPr lang="en-US" sz="1600" b="0">
                          <a:solidFill>
                            <a:srgbClr val="000000"/>
                          </a:solidFill>
                          <a:latin typeface="Calibri" charset="0"/>
                          <a:ea typeface="Calibri" charset="0"/>
                          <a:cs typeface="Calibri" charset="0"/>
                        </a:rPr>
                        <a:t>30000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1.278961629</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0.20787846</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506730">
                <a:tc>
                  <a:txBody>
                    <a:bodyPr/>
                    <a:p>
                      <a:pPr indent="0" algn="ctr">
                        <a:buNone/>
                      </a:pPr>
                      <a:r>
                        <a:rPr lang="en-US" sz="1600" b="0">
                          <a:solidFill>
                            <a:srgbClr val="000000"/>
                          </a:solidFill>
                          <a:latin typeface="Calibri" charset="0"/>
                          <a:ea typeface="Calibri" charset="0"/>
                          <a:cs typeface="Calibri" charset="0"/>
                        </a:rPr>
                        <a:t>40000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1.157817247</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0.193957457</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505460">
                <a:tc>
                  <a:txBody>
                    <a:bodyPr/>
                    <a:p>
                      <a:pPr indent="0" algn="ctr">
                        <a:buNone/>
                      </a:pPr>
                      <a:r>
                        <a:rPr lang="en-US" sz="1600" b="0">
                          <a:solidFill>
                            <a:srgbClr val="000000"/>
                          </a:solidFill>
                          <a:latin typeface="Calibri" charset="0"/>
                          <a:ea typeface="Calibri" charset="0"/>
                          <a:cs typeface="Calibri" charset="0"/>
                        </a:rPr>
                        <a:t>50000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1.270509802</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0.204421896</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506095">
                <a:tc>
                  <a:txBody>
                    <a:bodyPr/>
                    <a:p>
                      <a:pPr indent="0" algn="ctr">
                        <a:buNone/>
                      </a:pPr>
                      <a:r>
                        <a:rPr lang="en-US" sz="1600" b="0">
                          <a:solidFill>
                            <a:srgbClr val="000000"/>
                          </a:solidFill>
                          <a:latin typeface="Calibri" charset="0"/>
                          <a:ea typeface="Calibri" charset="0"/>
                          <a:cs typeface="Calibri" charset="0"/>
                        </a:rPr>
                        <a:t>60000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1.192266288</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0.190807758</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505460">
                <a:tc>
                  <a:txBody>
                    <a:bodyPr/>
                    <a:p>
                      <a:pPr indent="0" algn="ctr">
                        <a:buNone/>
                      </a:pPr>
                      <a:r>
                        <a:rPr lang="en-US" sz="1600" b="0">
                          <a:solidFill>
                            <a:srgbClr val="000000"/>
                          </a:solidFill>
                          <a:latin typeface="Calibri" charset="0"/>
                          <a:ea typeface="Calibri" charset="0"/>
                          <a:cs typeface="Calibri" charset="0"/>
                        </a:rPr>
                        <a:t>70000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1.270721246</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0.210451757</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311785">
                <a:tc>
                  <a:txBody>
                    <a:bodyPr/>
                    <a:p>
                      <a:pPr indent="0" algn="ctr">
                        <a:buNone/>
                      </a:pPr>
                      <a:r>
                        <a:rPr lang="en-US" sz="1600" b="0">
                          <a:solidFill>
                            <a:srgbClr val="000000"/>
                          </a:solidFill>
                          <a:latin typeface="Calibri" charset="0"/>
                          <a:ea typeface="Calibri" charset="0"/>
                          <a:cs typeface="Calibri" charset="0"/>
                        </a:rPr>
                        <a:t>sonar</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1.02</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0.163</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312420">
                <a:tc>
                  <a:txBody>
                    <a:bodyPr/>
                    <a:p>
                      <a:pPr indent="0" algn="ctr">
                        <a:buNone/>
                      </a:pPr>
                      <a:r>
                        <a:rPr lang="en-US" sz="1600" b="0">
                          <a:solidFill>
                            <a:srgbClr val="000000"/>
                          </a:solidFill>
                          <a:latin typeface="Calibri" charset="0"/>
                          <a:ea typeface="Calibri" charset="0"/>
                          <a:cs typeface="Calibri" charset="0"/>
                        </a:rPr>
                        <a:t>rctd</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1.09</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0.18</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bl>
          </a:graphicData>
        </a:graphic>
      </p:graphicFrame>
      <p:sp>
        <p:nvSpPr>
          <p:cNvPr id="100" name="文本框 99"/>
          <p:cNvSpPr txBox="1"/>
          <p:nvPr/>
        </p:nvSpPr>
        <p:spPr>
          <a:xfrm>
            <a:off x="640080" y="425768"/>
            <a:ext cx="5080000" cy="645160"/>
          </a:xfrm>
          <a:prstGeom prst="rect">
            <a:avLst/>
          </a:prstGeom>
          <a:noFill/>
          <a:ln w="9525">
            <a:noFill/>
          </a:ln>
        </p:spPr>
        <p:txBody>
          <a:bodyPr>
            <a:spAutoFit/>
          </a:bodyPr>
          <a:p>
            <a:pPr indent="0"/>
            <a:r>
              <a:rPr lang="en-US" b="1">
                <a:latin typeface="Calibri" charset="0"/>
                <a:ea typeface="宋体" pitchFamily="2" charset="-122"/>
              </a:rPr>
              <a:t>GCN</a:t>
            </a:r>
            <a:endParaRPr lang="en-US" b="1">
              <a:latin typeface="Calibri" charset="0"/>
              <a:ea typeface="宋体" pitchFamily="2" charset="-122"/>
            </a:endParaRPr>
          </a:p>
          <a:p>
            <a:endParaRPr lang="en-US" altLang="en-US" b="1">
              <a:latin typeface="Calibri" charset="0"/>
              <a:ea typeface="宋体"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40080" y="425768"/>
            <a:ext cx="5080000" cy="645160"/>
          </a:xfrm>
          <a:prstGeom prst="rect">
            <a:avLst/>
          </a:prstGeom>
          <a:noFill/>
          <a:ln w="9525">
            <a:noFill/>
          </a:ln>
        </p:spPr>
        <p:txBody>
          <a:bodyPr>
            <a:spAutoFit/>
          </a:bodyPr>
          <a:p>
            <a:pPr indent="0"/>
            <a:r>
              <a:rPr lang="en-US" b="1">
                <a:latin typeface="Calibri" charset="0"/>
                <a:ea typeface="宋体" pitchFamily="2" charset="-122"/>
              </a:rPr>
              <a:t>GAT</a:t>
            </a:r>
            <a:endParaRPr lang="en-US" b="1">
              <a:latin typeface="Calibri" charset="0"/>
              <a:ea typeface="宋体" pitchFamily="2" charset="-122"/>
            </a:endParaRPr>
          </a:p>
          <a:p>
            <a:endParaRPr lang="en-US" altLang="en-US" b="1">
              <a:latin typeface="Calibri" charset="0"/>
              <a:ea typeface="宋体" pitchFamily="2" charset="-122"/>
            </a:endParaRPr>
          </a:p>
        </p:txBody>
      </p:sp>
      <p:sp>
        <p:nvSpPr>
          <p:cNvPr id="3" name="文本框 2"/>
          <p:cNvSpPr txBox="1"/>
          <p:nvPr/>
        </p:nvSpPr>
        <p:spPr>
          <a:xfrm>
            <a:off x="1062268" y="1070881"/>
            <a:ext cx="8779407" cy="664300"/>
          </a:xfrm>
          <a:prstGeom prst="rect">
            <a:avLst/>
          </a:prstGeom>
          <a:noFill/>
        </p:spPr>
        <p:txBody>
          <a:bodyPr wrap="square" rtlCol="0" anchor="t">
            <a:noAutofit/>
          </a:bodyPr>
          <a:p>
            <a:r>
              <a:rPr lang="zh-CN" altLang="en-US"/>
              <a:t>GAT在传播过程引入自注意力（self-attention）机制，每个节点的隐藏状态通过注意其邻居节点来计算</a:t>
            </a:r>
            <a:endParaRPr lang="zh-CN" altLang="en-US"/>
          </a:p>
        </p:txBody>
      </p:sp>
      <p:pic>
        <p:nvPicPr>
          <p:cNvPr id="4" name="图片 3" descr="upload_post_object_v2_3812674544"/>
          <p:cNvPicPr>
            <a:picLocks noChangeAspect="1"/>
          </p:cNvPicPr>
          <p:nvPr/>
        </p:nvPicPr>
        <p:blipFill>
          <a:blip r:embed="rId1"/>
          <a:stretch>
            <a:fillRect/>
          </a:stretch>
        </p:blipFill>
        <p:spPr>
          <a:xfrm>
            <a:off x="1091480" y="2369684"/>
            <a:ext cx="2838450" cy="2971800"/>
          </a:xfrm>
          <a:prstGeom prst="rect">
            <a:avLst/>
          </a:prstGeom>
        </p:spPr>
      </p:pic>
      <p:pic>
        <p:nvPicPr>
          <p:cNvPr id="5" name="图片 4" descr="upload_post_object_v2_2960761937"/>
          <p:cNvPicPr>
            <a:picLocks noChangeAspect="1"/>
          </p:cNvPicPr>
          <p:nvPr/>
        </p:nvPicPr>
        <p:blipFill>
          <a:blip r:embed="rId2"/>
          <a:stretch>
            <a:fillRect/>
          </a:stretch>
        </p:blipFill>
        <p:spPr>
          <a:xfrm>
            <a:off x="9136821" y="2202966"/>
            <a:ext cx="704850" cy="3305175"/>
          </a:xfrm>
          <a:prstGeom prst="rect">
            <a:avLst/>
          </a:prstGeom>
        </p:spPr>
      </p:pic>
      <p:pic>
        <p:nvPicPr>
          <p:cNvPr id="6" name="图片 5" descr="upload_post_object_v2_3758834251"/>
          <p:cNvPicPr>
            <a:picLocks noChangeAspect="1"/>
          </p:cNvPicPr>
          <p:nvPr/>
        </p:nvPicPr>
        <p:blipFill>
          <a:blip r:embed="rId3"/>
          <a:stretch>
            <a:fillRect/>
          </a:stretch>
        </p:blipFill>
        <p:spPr>
          <a:xfrm>
            <a:off x="3929930" y="2640197"/>
            <a:ext cx="4548035" cy="2867869"/>
          </a:xfrm>
          <a:prstGeom prst="rect">
            <a:avLst/>
          </a:prstGeom>
        </p:spPr>
      </p:pic>
      <p:sp>
        <p:nvSpPr>
          <p:cNvPr id="7" name="右箭头 6"/>
          <p:cNvSpPr/>
          <p:nvPr userDrawn="1"/>
        </p:nvSpPr>
        <p:spPr>
          <a:xfrm>
            <a:off x="3597086" y="3582013"/>
            <a:ext cx="459359" cy="354089"/>
          </a:xfrm>
          <a:prstGeom prst="rightArrow">
            <a:avLst/>
          </a:prstGeom>
          <a:solidFill>
            <a:srgbClr val="E2E6ED">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
        <p:nvSpPr>
          <p:cNvPr id="8" name="右箭头 7"/>
          <p:cNvSpPr/>
          <p:nvPr userDrawn="1"/>
        </p:nvSpPr>
        <p:spPr>
          <a:xfrm>
            <a:off x="8477967" y="3582043"/>
            <a:ext cx="459359" cy="354089"/>
          </a:xfrm>
          <a:prstGeom prst="rightArrow">
            <a:avLst/>
          </a:prstGeom>
          <a:solidFill>
            <a:srgbClr val="E2E6ED">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000000"/>
              </a:solidFill>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40080" y="425768"/>
            <a:ext cx="5080000" cy="645160"/>
          </a:xfrm>
          <a:prstGeom prst="rect">
            <a:avLst/>
          </a:prstGeom>
          <a:noFill/>
          <a:ln w="9525">
            <a:noFill/>
          </a:ln>
        </p:spPr>
        <p:txBody>
          <a:bodyPr>
            <a:spAutoFit/>
          </a:bodyPr>
          <a:p>
            <a:pPr indent="0"/>
            <a:r>
              <a:rPr lang="en-US" b="1">
                <a:latin typeface="Calibri" charset="0"/>
                <a:ea typeface="宋体" pitchFamily="2" charset="-122"/>
              </a:rPr>
              <a:t>GAT</a:t>
            </a:r>
            <a:endParaRPr lang="en-US" b="1">
              <a:latin typeface="Calibri" charset="0"/>
              <a:ea typeface="宋体" pitchFamily="2" charset="-122"/>
            </a:endParaRPr>
          </a:p>
          <a:p>
            <a:endParaRPr lang="en-US" altLang="en-US" b="1">
              <a:latin typeface="Calibri" charset="0"/>
              <a:ea typeface="宋体" pitchFamily="2" charset="-122"/>
            </a:endParaRPr>
          </a:p>
        </p:txBody>
      </p:sp>
      <p:graphicFrame>
        <p:nvGraphicFramePr>
          <p:cNvPr id="2" name="表格 1"/>
          <p:cNvGraphicFramePr/>
          <p:nvPr>
            <p:custDataLst>
              <p:tags r:id="rId1"/>
            </p:custDataLst>
          </p:nvPr>
        </p:nvGraphicFramePr>
        <p:xfrm>
          <a:off x="866307" y="871406"/>
          <a:ext cx="10381615" cy="3220720"/>
        </p:xfrm>
        <a:graphic>
          <a:graphicData uri="http://schemas.openxmlformats.org/drawingml/2006/table">
            <a:tbl>
              <a:tblPr/>
              <a:tblGrid>
                <a:gridCol w="3406775"/>
                <a:gridCol w="3395980"/>
                <a:gridCol w="3578860"/>
              </a:tblGrid>
              <a:tr h="1104900">
                <a:tc>
                  <a:txBody>
                    <a:bodyPr/>
                    <a:p>
                      <a:pPr indent="0" algn="ctr">
                        <a:buNone/>
                      </a:pPr>
                      <a:r>
                        <a:rPr lang="en-US" sz="1600">
                          <a:solidFill>
                            <a:srgbClr val="000000"/>
                          </a:solidFill>
                          <a:latin typeface="Calibri" charset="0"/>
                          <a:ea typeface="Calibri" charset="0"/>
                          <a:cs typeface="Calibri" charset="0"/>
                          <a:sym typeface="+mn-ea"/>
                        </a:rPr>
                        <a:t>MERFISH_ID1_50_0.01</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gridSpan="2">
                  <a:txBody>
                    <a:bodyPr/>
                    <a:p>
                      <a:pPr indent="0" algn="ctr">
                        <a:buNone/>
                      </a:pPr>
                      <a:r>
                        <a:rPr lang="zh-CN" sz="1600" b="0">
                          <a:solidFill>
                            <a:srgbClr val="000000"/>
                          </a:solidFill>
                          <a:latin typeface="Calibri" charset="0"/>
                          <a:ea typeface="Calibri" charset="0"/>
                          <a:cs typeface="Calibri" charset="0"/>
                        </a:rPr>
                        <a:t>topicGAT-</a:t>
                      </a:r>
                      <a:r>
                        <a:rPr lang="en-US" altLang="zh-CN" sz="1600" b="0">
                          <a:solidFill>
                            <a:srgbClr val="000000"/>
                          </a:solidFill>
                          <a:latin typeface="Calibri" charset="0"/>
                          <a:ea typeface="Calibri" charset="0"/>
                          <a:cs typeface="Calibri" charset="0"/>
                        </a:rPr>
                        <a:t>1</a:t>
                      </a:r>
                      <a:r>
                        <a:rPr lang="zh-CN" sz="1600" b="0">
                          <a:solidFill>
                            <a:srgbClr val="000000"/>
                          </a:solidFill>
                          <a:latin typeface="Calibri" charset="0"/>
                          <a:ea typeface="Calibri" charset="0"/>
                          <a:cs typeface="Calibri" charset="0"/>
                        </a:rPr>
                        <a:t>层GAT</a:t>
                      </a:r>
                      <a:r>
                        <a:rPr lang="en-US" sz="1600" b="0">
                          <a:solidFill>
                            <a:srgbClr val="000000"/>
                          </a:solidFill>
                          <a:latin typeface="Calibri" charset="0"/>
                          <a:ea typeface="Calibri" charset="0"/>
                          <a:cs typeface="Calibri" charset="0"/>
                        </a:rPr>
                        <a:t> att_nhid = 10,</a:t>
                      </a:r>
                      <a:endParaRPr lang="en-US" sz="1600" b="0">
                        <a:solidFill>
                          <a:srgbClr val="000000"/>
                        </a:solidFill>
                        <a:latin typeface="Calibri" charset="0"/>
                        <a:ea typeface="Calibri" charset="0"/>
                        <a:cs typeface="Calibri" charset="0"/>
                      </a:endParaRPr>
                    </a:p>
                    <a:p>
                      <a:pPr indent="0" algn="ctr">
                        <a:buNone/>
                      </a:pPr>
                      <a:r>
                        <a:rPr lang="en-US" sz="1600" b="0">
                          <a:solidFill>
                            <a:srgbClr val="000000"/>
                          </a:solidFill>
                          <a:latin typeface="Calibri" charset="0"/>
                          <a:ea typeface="Calibri" charset="0"/>
                          <a:cs typeface="Calibri" charset="0"/>
                        </a:rPr>
                        <a:t> nhid = 9,</a:t>
                      </a:r>
                      <a:endParaRPr lang="en-US" sz="1600" b="0">
                        <a:solidFill>
                          <a:srgbClr val="000000"/>
                        </a:solidFill>
                        <a:latin typeface="Calibri" charset="0"/>
                        <a:ea typeface="Calibri" charset="0"/>
                        <a:cs typeface="Calibri" charset="0"/>
                      </a:endParaRPr>
                    </a:p>
                    <a:p>
                      <a:pPr indent="0" algn="ctr">
                        <a:buNone/>
                      </a:pPr>
                      <a:r>
                        <a:rPr lang="en-US" sz="1600" b="0">
                          <a:solidFill>
                            <a:srgbClr val="000000"/>
                          </a:solidFill>
                          <a:latin typeface="Calibri" charset="0"/>
                          <a:ea typeface="Calibri" charset="0"/>
                          <a:cs typeface="Calibri" charset="0"/>
                        </a:rPr>
                        <a:t> n_heads = 5,</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hMerge="1">
                  <a:tcPr>
                    <a:lnR cap="flat">
                      <a:noFill/>
                    </a:lnR>
                    <a:lnT cap="flat">
                      <a:noFill/>
                    </a:lnT>
                    <a:lnB w="12700" cmpd="sng">
                      <a:solidFill>
                        <a:srgbClr val="CBCDD1">
                          <a:alpha val="100000"/>
                        </a:srgbClr>
                      </a:solidFill>
                      <a:prstDash val="solid"/>
                      <a:miter lim="800000"/>
                    </a:lnB>
                  </a:tcPr>
                </a:tc>
              </a:tr>
              <a:tr h="177800">
                <a:tc>
                  <a:txBody>
                    <a:bodyPr/>
                    <a:p>
                      <a:pPr algn="ctr">
                        <a:buNone/>
                      </a:pP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sz="1600" b="0">
                          <a:solidFill>
                            <a:srgbClr val="000000"/>
                          </a:solidFill>
                          <a:latin typeface="Calibri" charset="0"/>
                          <a:ea typeface="Calibri" charset="0"/>
                          <a:cs typeface="Calibri" charset="0"/>
                        </a:rPr>
                        <a:t>RMSE</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sz="1600" b="0">
                          <a:solidFill>
                            <a:srgbClr val="000000"/>
                          </a:solidFill>
                          <a:latin typeface="Calibri" charset="0"/>
                          <a:ea typeface="Calibri" charset="0"/>
                          <a:cs typeface="Calibri" charset="0"/>
                        </a:rPr>
                        <a:t>JSD</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5000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6.621129016</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0.418531186</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a:solidFill>
                            <a:srgbClr val="000000"/>
                          </a:solidFill>
                          <a:latin typeface="Calibri" charset="0"/>
                          <a:ea typeface="Calibri" charset="0"/>
                          <a:cs typeface="Calibri" charset="0"/>
                          <a:sym typeface="+mn-ea"/>
                        </a:rPr>
                        <a:t>5000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6.58753505</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0.444076837</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algn="ctr">
                        <a:buNone/>
                      </a:pPr>
                      <a:r>
                        <a:rPr lang="en-US" sz="1600">
                          <a:solidFill>
                            <a:srgbClr val="000000"/>
                          </a:solidFill>
                          <a:latin typeface="Calibri" charset="0"/>
                          <a:ea typeface="Calibri" charset="0"/>
                          <a:cs typeface="Calibri" charset="0"/>
                          <a:sym typeface="+mn-ea"/>
                        </a:rPr>
                        <a:t>5000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6.574722914</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0.427873502</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algn="ctr">
                        <a:buNone/>
                      </a:pPr>
                      <a:r>
                        <a:rPr lang="en-US" sz="1600">
                          <a:solidFill>
                            <a:srgbClr val="000000"/>
                          </a:solidFill>
                          <a:latin typeface="Calibri" charset="0"/>
                          <a:ea typeface="Calibri" charset="0"/>
                          <a:cs typeface="Calibri" charset="0"/>
                          <a:sym typeface="+mn-ea"/>
                        </a:rPr>
                        <a:t>5000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6.877937757</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0.437162921</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indent="0" algn="ctr">
                        <a:buNone/>
                      </a:pPr>
                      <a:r>
                        <a:rPr lang="en-US" sz="1600" b="0">
                          <a:solidFill>
                            <a:srgbClr val="000000"/>
                          </a:solidFill>
                          <a:latin typeface="Calibri" charset="0"/>
                          <a:ea typeface="Calibri" charset="0"/>
                          <a:cs typeface="Calibri" charset="0"/>
                        </a:rPr>
                        <a:t>30000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6.786471945</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0.429393707</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r h="165100">
                <a:tc>
                  <a:txBody>
                    <a:bodyPr/>
                    <a:p>
                      <a:pPr algn="ctr">
                        <a:buNone/>
                      </a:pPr>
                      <a:r>
                        <a:rPr lang="en-US" sz="1600">
                          <a:solidFill>
                            <a:srgbClr val="000000"/>
                          </a:solidFill>
                          <a:latin typeface="Calibri" charset="0"/>
                          <a:ea typeface="Calibri" charset="0"/>
                          <a:cs typeface="Calibri" charset="0"/>
                          <a:sym typeface="+mn-ea"/>
                        </a:rPr>
                        <a:t>30000</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6.663887853</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c>
                  <a:txBody>
                    <a:bodyPr/>
                    <a:p>
                      <a:pPr indent="0" algn="ctr">
                        <a:buNone/>
                      </a:pPr>
                      <a:r>
                        <a:rPr lang="en-US" altLang="zh-CN" sz="1600">
                          <a:latin typeface="Calibri" charset="0"/>
                          <a:ea typeface="Calibri" charset="0"/>
                          <a:cs typeface="Calibri" charset="0"/>
                        </a:rPr>
                        <a:t>0.442885621</a:t>
                      </a:r>
                      <a:endParaRPr lang="zh-CN" altLang="en-US" sz="1600">
                        <a:latin typeface="Calibri" charset="0"/>
                        <a:ea typeface="Calibri" charset="0"/>
                        <a:cs typeface="Calibri"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noFill/>
                  </a:tcPr>
                </a:tc>
              </a:tr>
            </a:tbl>
          </a:graphicData>
        </a:graphic>
      </p:graphicFrame>
      <p:graphicFrame>
        <p:nvGraphicFramePr>
          <p:cNvPr id="3" name="表格 2"/>
          <p:cNvGraphicFramePr/>
          <p:nvPr>
            <p:custDataLst>
              <p:tags r:id="rId2"/>
            </p:custDataLst>
          </p:nvPr>
        </p:nvGraphicFramePr>
        <p:xfrm>
          <a:off x="819515" y="4312706"/>
          <a:ext cx="10474325" cy="1943735"/>
        </p:xfrm>
        <a:graphic>
          <a:graphicData uri="http://schemas.openxmlformats.org/drawingml/2006/table">
            <a:tbl>
              <a:tblPr/>
              <a:tblGrid>
                <a:gridCol w="2734310"/>
                <a:gridCol w="720090"/>
                <a:gridCol w="3408680"/>
                <a:gridCol w="3611245"/>
              </a:tblGrid>
              <a:tr h="1095375">
                <a:tc>
                  <a:txBody>
                    <a:bodyPr/>
                    <a:p>
                      <a:pPr indent="0" algn="ctr">
                        <a:buNone/>
                      </a:pPr>
                      <a:r>
                        <a:rPr lang="en-US" sz="1600">
                          <a:solidFill>
                            <a:srgbClr val="000000"/>
                          </a:solidFill>
                          <a:latin typeface="Calibri" charset="0"/>
                          <a:ea typeface="Calibri" charset="0"/>
                          <a:cs typeface="Calibri" charset="0"/>
                          <a:sym typeface="+mn-ea"/>
                        </a:rPr>
                        <a:t>MERFISH_ID1_50_0.01</a:t>
                      </a:r>
                      <a:endParaRPr lang="zh-CN" altLang="en-US" sz="1600"/>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600">
                        <a:solidFill>
                          <a:srgbClr val="000000"/>
                        </a:solidFill>
                        <a:latin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lgn="ctr">
                        <a:buNone/>
                      </a:pPr>
                      <a:r>
                        <a:rPr lang="zh-CN" sz="1600">
                          <a:solidFill>
                            <a:srgbClr val="000000"/>
                          </a:solidFill>
                          <a:ea typeface="宋体"/>
                        </a:rPr>
                        <a:t>topicGAT 2层GAT</a:t>
                      </a:r>
                      <a:endParaRPr lang="zh-CN" altLang="en-US" sz="1600">
                        <a:solidFill>
                          <a:srgbClr val="000000"/>
                        </a:solidFill>
                        <a:ea typeface="宋体"/>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177800">
                <a:tc>
                  <a:txBody>
                    <a:bodyPr/>
                    <a:p>
                      <a:pPr indent="0" algn="ctr">
                        <a:buNone/>
                      </a:pPr>
                      <a:r>
                        <a:rPr lang="zh-CN" sz="1600">
                          <a:solidFill>
                            <a:srgbClr val="000000"/>
                          </a:solidFill>
                          <a:latin typeface="Arial Regular" panose="020B0604020202090204" charset="0"/>
                          <a:ea typeface="宋体"/>
                          <a:cs typeface="Arial Regular" panose="020B0604020202090204" charset="0"/>
                        </a:rPr>
                        <a:t>pseudo-spot数量</a:t>
                      </a:r>
                      <a:endParaRPr lang="zh-CN" altLang="en-US" sz="1600">
                        <a:solidFill>
                          <a:srgbClr val="000000"/>
                        </a:solidFill>
                        <a:latin typeface="Arial Regular" panose="020B0604020202090204" charset="0"/>
                        <a:ea typeface="宋体"/>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seed</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1600">
                          <a:solidFill>
                            <a:srgbClr val="000000"/>
                          </a:solidFill>
                          <a:latin typeface="Arial Regular" panose="020B0604020202090204" charset="0"/>
                          <a:cs typeface="Arial Regular" panose="020B0604020202090204" charset="0"/>
                        </a:rPr>
                        <a:t>5000</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1</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6.503947769032742</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0.4368480144931656</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altLang="en-US" sz="1600">
                          <a:solidFill>
                            <a:srgbClr val="000000"/>
                          </a:solidFill>
                          <a:latin typeface="Arial Regular" panose="020B0604020202090204" charset="0"/>
                          <a:cs typeface="Arial Regular" panose="020B0604020202090204" charset="0"/>
                        </a:rPr>
                        <a:t>5000</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2</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6.750223731054061</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0.43788018847321414</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1600">
                          <a:solidFill>
                            <a:srgbClr val="000000"/>
                          </a:solidFill>
                          <a:latin typeface="Arial Regular" panose="020B0604020202090204" charset="0"/>
                          <a:cs typeface="Arial Regular" panose="020B0604020202090204" charset="0"/>
                        </a:rPr>
                        <a:t>20000</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1</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6.564027356677639</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0.42798045920110717</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altLang="en-US" sz="1600">
                          <a:solidFill>
                            <a:srgbClr val="000000"/>
                          </a:solidFill>
                          <a:latin typeface="Arial Regular" panose="020B0604020202090204" charset="0"/>
                          <a:cs typeface="Arial Regular" panose="020B0604020202090204" charset="0"/>
                        </a:rPr>
                        <a:t>20000</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2</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6.444696546823645</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a:solidFill>
                            <a:srgbClr val="000000"/>
                          </a:solidFill>
                          <a:latin typeface="Arial Regular" panose="020B0604020202090204" charset="0"/>
                          <a:cs typeface="Arial Regular" panose="020B0604020202090204" charset="0"/>
                        </a:rPr>
                        <a:t>0.42053538273095636</a:t>
                      </a:r>
                      <a:endParaRPr lang="en-US" altLang="en-US" sz="1600">
                        <a:solidFill>
                          <a:srgbClr val="000000"/>
                        </a:solidFill>
                        <a:latin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58775" y="263525"/>
            <a:ext cx="9495155" cy="4399915"/>
          </a:xfrm>
          <a:prstGeom prst="rect">
            <a:avLst/>
          </a:prstGeom>
          <a:noFill/>
          <a:ln w="9525">
            <a:noFill/>
          </a:ln>
        </p:spPr>
        <p:txBody>
          <a:bodyPr wrap="square">
            <a:spAutoFit/>
          </a:bodyPr>
          <a:p>
            <a:pPr marL="0" indent="0" algn="l"/>
            <a:r>
              <a:rPr lang="en-US" altLang="zh-CN" sz="2000" b="1">
                <a:latin typeface="Calibri" charset="0"/>
                <a:cs typeface="宋体" charset="0"/>
              </a:rPr>
              <a:t>TopicGAT </a:t>
            </a:r>
            <a:endParaRPr lang="en-US" altLang="zh-CN" sz="2000" b="1">
              <a:latin typeface="Calibri" charset="0"/>
              <a:cs typeface="宋体" charset="0"/>
            </a:endParaRPr>
          </a:p>
          <a:p>
            <a:pPr marL="0" indent="0" algn="l"/>
            <a:endParaRPr lang="en-US" altLang="zh-CN" sz="2000" b="1">
              <a:latin typeface="Calibri" charset="0"/>
              <a:cs typeface="宋体" charset="0"/>
            </a:endParaRPr>
          </a:p>
          <a:p>
            <a:pPr marL="0" indent="0" algn="l"/>
            <a:r>
              <a:rPr lang="zh-CN" sz="2000" b="1">
                <a:latin typeface="Calibri" charset="0"/>
                <a:cs typeface="宋体" charset="0"/>
              </a:rPr>
              <a:t>针对文章发表开展工作论文框架：</a:t>
            </a:r>
            <a:r>
              <a:rPr lang="en-US" sz="2000" b="0">
                <a:latin typeface="Calibri" charset="0"/>
                <a:cs typeface="宋体" charset="0"/>
              </a:rPr>
              <a:t>introduction</a:t>
            </a:r>
            <a:r>
              <a:rPr lang="zh-CN" sz="2000" b="0">
                <a:latin typeface="Calibri" charset="0"/>
                <a:cs typeface="宋体" charset="0"/>
              </a:rPr>
              <a:t>部分</a:t>
            </a:r>
            <a:r>
              <a:rPr lang="en-US" sz="2000" b="0">
                <a:latin typeface="Calibri" charset="0"/>
                <a:cs typeface="宋体" charset="0"/>
              </a:rPr>
              <a:t> results</a:t>
            </a:r>
            <a:r>
              <a:rPr lang="zh-CN" sz="2000" b="0">
                <a:latin typeface="Calibri" charset="0"/>
                <a:cs typeface="宋体" charset="0"/>
              </a:rPr>
              <a:t>部分</a:t>
            </a:r>
            <a:r>
              <a:rPr lang="en-US" sz="2000" b="0">
                <a:latin typeface="Calibri" charset="0"/>
                <a:cs typeface="宋体" charset="0"/>
              </a:rPr>
              <a:t>1. model</a:t>
            </a:r>
            <a:r>
              <a:rPr lang="zh-CN" sz="2000" b="0">
                <a:latin typeface="Calibri" charset="0"/>
                <a:cs typeface="宋体" charset="0"/>
              </a:rPr>
              <a:t>介绍</a:t>
            </a:r>
            <a:r>
              <a:rPr lang="en-US" sz="2000" b="0">
                <a:latin typeface="Calibri" charset="0"/>
                <a:cs typeface="宋体" charset="0"/>
              </a:rPr>
              <a:t>2. benchmark3. </a:t>
            </a:r>
            <a:r>
              <a:rPr lang="zh-CN" sz="2000" b="0">
                <a:latin typeface="Calibri" charset="0"/>
                <a:cs typeface="宋体" charset="0"/>
              </a:rPr>
              <a:t>应用（在真实的数据上应用）</a:t>
            </a:r>
            <a:r>
              <a:rPr lang="en-US" sz="2000" b="0">
                <a:latin typeface="Calibri" charset="0"/>
                <a:cs typeface="宋体" charset="0"/>
              </a:rPr>
              <a:t>1 </a:t>
            </a:r>
            <a:r>
              <a:rPr lang="zh-CN" sz="2000" b="0">
                <a:latin typeface="Calibri" charset="0"/>
                <a:cs typeface="宋体" charset="0"/>
              </a:rPr>
              <a:t>对细胞类型的鲁棒性</a:t>
            </a:r>
            <a:r>
              <a:rPr lang="en-US" sz="2000" b="0">
                <a:latin typeface="Calibri" charset="0"/>
                <a:cs typeface="宋体" charset="0"/>
              </a:rPr>
              <a:t>4. </a:t>
            </a:r>
            <a:r>
              <a:rPr lang="zh-CN" sz="2000" b="0">
                <a:latin typeface="Calibri" charset="0"/>
                <a:cs typeface="宋体" charset="0"/>
              </a:rPr>
              <a:t>应用（在真实的数据上应用）</a:t>
            </a:r>
            <a:r>
              <a:rPr lang="en-US" sz="2000" b="0">
                <a:latin typeface="Calibri" charset="0"/>
                <a:cs typeface="宋体" charset="0"/>
              </a:rPr>
              <a:t>2 </a:t>
            </a:r>
            <a:r>
              <a:rPr lang="zh-CN" sz="2000" b="0">
                <a:latin typeface="Calibri" charset="0"/>
                <a:cs typeface="宋体" charset="0"/>
              </a:rPr>
              <a:t>对测序技术的鲁棒性</a:t>
            </a:r>
            <a:r>
              <a:rPr lang="en-US" sz="2000" b="0">
                <a:latin typeface="Calibri" charset="0"/>
                <a:cs typeface="宋体" charset="0"/>
              </a:rPr>
              <a:t>5. </a:t>
            </a:r>
            <a:r>
              <a:rPr lang="zh-CN" sz="2000" b="0">
                <a:latin typeface="Calibri" charset="0"/>
                <a:cs typeface="宋体" charset="0"/>
              </a:rPr>
              <a:t>应用（在真实的数据上应用）</a:t>
            </a:r>
            <a:r>
              <a:rPr lang="en-US" sz="2000" b="0">
                <a:latin typeface="Calibri" charset="0"/>
                <a:cs typeface="宋体" charset="0"/>
              </a:rPr>
              <a:t>3 </a:t>
            </a:r>
            <a:r>
              <a:rPr lang="zh-CN" sz="2000" b="0">
                <a:latin typeface="Calibri" charset="0"/>
                <a:cs typeface="宋体" charset="0"/>
              </a:rPr>
              <a:t>对测序技术的鲁棒性</a:t>
            </a:r>
            <a:r>
              <a:rPr lang="en-US" sz="2000" b="0">
                <a:latin typeface="Calibri" charset="0"/>
                <a:cs typeface="宋体" charset="0"/>
              </a:rPr>
              <a:t> discusstion</a:t>
            </a:r>
            <a:r>
              <a:rPr lang="zh-CN" sz="2000" b="0">
                <a:latin typeface="Calibri" charset="0"/>
                <a:cs typeface="宋体" charset="0"/>
              </a:rPr>
              <a:t>部分</a:t>
            </a:r>
            <a:endParaRPr lang="zh-CN" alt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660" y="-50165"/>
            <a:ext cx="11950700" cy="1153160"/>
          </a:xfrm>
          <a:prstGeom prst="rect">
            <a:avLst/>
          </a:prstGeom>
          <a:noFill/>
          <a:ln w="9525">
            <a:noFill/>
          </a:ln>
        </p:spPr>
        <p:txBody>
          <a:bodyPr wrap="square">
            <a:spAutoFit/>
          </a:bodyPr>
          <a:p>
            <a:pPr indent="0"/>
            <a:r>
              <a:rPr lang="en-US" sz="2400" b="0">
                <a:latin typeface="Calibri" charset="0"/>
                <a:cs typeface="宋体" charset="0"/>
              </a:rPr>
              <a:t>Task1:</a:t>
            </a:r>
            <a:r>
              <a:rPr lang="zh-CN" sz="2400" b="0">
                <a:latin typeface="Calibri" charset="0"/>
                <a:cs typeface="宋体" charset="0"/>
              </a:rPr>
              <a:t>将数据在其他模型在数据集上进行测试，设定不同随机数，每个数据集跑</a:t>
            </a:r>
            <a:r>
              <a:rPr lang="en-US" sz="2400" b="0">
                <a:latin typeface="Calibri" charset="0"/>
                <a:cs typeface="宋体" charset="0"/>
              </a:rPr>
              <a:t>5</a:t>
            </a:r>
            <a:r>
              <a:rPr lang="zh-CN" sz="2400" b="0">
                <a:latin typeface="Calibri" charset="0"/>
                <a:cs typeface="宋体" charset="0"/>
              </a:rPr>
              <a:t>次，收集每次</a:t>
            </a:r>
            <a:r>
              <a:rPr lang="en-US" sz="2400" b="1">
                <a:solidFill>
                  <a:srgbClr val="FF0000"/>
                </a:solidFill>
                <a:latin typeface="Calibri" charset="0"/>
                <a:cs typeface="宋体" charset="0"/>
              </a:rPr>
              <a:t>RMSE</a:t>
            </a:r>
            <a:r>
              <a:rPr lang="zh-CN" sz="2400" b="1">
                <a:solidFill>
                  <a:srgbClr val="FF0000"/>
                </a:solidFill>
                <a:latin typeface="Calibri" charset="0"/>
                <a:cs typeface="宋体" charset="0"/>
              </a:rPr>
              <a:t>，</a:t>
            </a:r>
            <a:r>
              <a:rPr lang="en-US" sz="2400" b="1">
                <a:solidFill>
                  <a:srgbClr val="FF0000"/>
                </a:solidFill>
                <a:latin typeface="Calibri" charset="0"/>
                <a:cs typeface="宋体" charset="0"/>
              </a:rPr>
              <a:t>JSD</a:t>
            </a:r>
            <a:r>
              <a:rPr lang="zh-CN" sz="2400" b="1">
                <a:solidFill>
                  <a:srgbClr val="FF0000"/>
                </a:solidFill>
                <a:latin typeface="Calibri" charset="0"/>
                <a:cs typeface="宋体" charset="0"/>
              </a:rPr>
              <a:t>，</a:t>
            </a:r>
            <a:r>
              <a:rPr lang="en-US" sz="2400" b="1">
                <a:solidFill>
                  <a:srgbClr val="FF0000"/>
                </a:solidFill>
                <a:latin typeface="Calibri" charset="0"/>
                <a:cs typeface="宋体" charset="0"/>
              </a:rPr>
              <a:t>PCC</a:t>
            </a:r>
            <a:r>
              <a:rPr lang="en-US" sz="2400" b="0">
                <a:latin typeface="Calibri" charset="0"/>
                <a:cs typeface="宋体" charset="0"/>
              </a:rPr>
              <a:t>(</a:t>
            </a:r>
            <a:r>
              <a:rPr lang="zh-CN" sz="2400" b="0">
                <a:latin typeface="Calibri" charset="0"/>
                <a:cs typeface="宋体" charset="0"/>
              </a:rPr>
              <a:t>相关性</a:t>
            </a:r>
            <a:r>
              <a:rPr lang="en-US" sz="2400" b="0">
                <a:latin typeface="Calibri" charset="0"/>
                <a:cs typeface="宋体" charset="0"/>
              </a:rPr>
              <a:t>)</a:t>
            </a:r>
            <a:r>
              <a:rPr lang="zh-CN" sz="2400" b="0">
                <a:latin typeface="Calibri" charset="0"/>
                <a:cs typeface="宋体" charset="0"/>
              </a:rPr>
              <a:t>，具体要求如下：</a:t>
            </a:r>
            <a:r>
              <a:rPr lang="en-US" sz="1050" b="0">
                <a:latin typeface="Calibri" charset="0"/>
                <a:cs typeface="宋体" charset="0"/>
              </a:rPr>
              <a:t> </a:t>
            </a:r>
            <a:r>
              <a:rPr lang="en-US" sz="1050" b="1">
                <a:latin typeface="Calibri" charset="0"/>
                <a:cs typeface="宋体" charset="0"/>
              </a:rPr>
              <a:t>Dataset:</a:t>
            </a:r>
            <a:endParaRPr lang="zh-CN" altLang="en-US"/>
          </a:p>
        </p:txBody>
      </p:sp>
      <p:graphicFrame>
        <p:nvGraphicFramePr>
          <p:cNvPr id="4" name="表格 3"/>
          <p:cNvGraphicFramePr/>
          <p:nvPr>
            <p:custDataLst>
              <p:tags r:id="rId1"/>
            </p:custDataLst>
          </p:nvPr>
        </p:nvGraphicFramePr>
        <p:xfrm>
          <a:off x="523240" y="1170305"/>
          <a:ext cx="7455535" cy="5227320"/>
        </p:xfrm>
        <a:graphic>
          <a:graphicData uri="http://schemas.openxmlformats.org/drawingml/2006/table">
            <a:tbl>
              <a:tblPr firstRow="1" bandRow="1">
                <a:tableStyleId>{5940675A-B579-460E-94D1-54222C63F5DA}</a:tableStyleId>
              </a:tblPr>
              <a:tblGrid>
                <a:gridCol w="2049780"/>
                <a:gridCol w="3639820"/>
                <a:gridCol w="1765935"/>
              </a:tblGrid>
              <a:tr h="203200">
                <a:tc>
                  <a:txBody>
                    <a:bodyPr/>
                    <a:p>
                      <a:pPr indent="0">
                        <a:buNone/>
                      </a:pPr>
                      <a:r>
                        <a:rPr lang="en-US" sz="1100" b="0">
                          <a:solidFill>
                            <a:srgbClr val="000000"/>
                          </a:solidFill>
                          <a:latin typeface="Arial Regular" panose="020B0604020202090204" charset="0"/>
                          <a:cs typeface="Arial Regular" panose="020B0604020202090204" charset="0"/>
                        </a:rPr>
                        <a:t>/data/lyx/hubs/SpaTD/stdgcn/benchmark_data/</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 </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data_dir</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3200">
                <a:tc>
                  <a:txBody>
                    <a:bodyPr/>
                    <a:p>
                      <a:pPr indent="0">
                        <a:buNone/>
                      </a:pPr>
                      <a:r>
                        <a:rPr lang="en-US" sz="1100" b="0">
                          <a:solidFill>
                            <a:srgbClr val="000000"/>
                          </a:solidFill>
                          <a:latin typeface="Arial Regular" panose="020B0604020202090204" charset="0"/>
                          <a:cs typeface="Arial Regular" panose="020B0604020202090204" charset="0"/>
                        </a:rPr>
                        <a:t>seqFISH_plus</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3">
                  <a:txBody>
                    <a:bodyPr/>
                    <a:p>
                      <a:pPr indent="0">
                        <a:buNone/>
                      </a:pPr>
                      <a:r>
                        <a:rPr lang="en-US" sz="1100" b="0">
                          <a:solidFill>
                            <a:srgbClr val="000000"/>
                          </a:solidFill>
                          <a:latin typeface="Arial Regular" panose="020B0604020202090204" charset="0"/>
                          <a:cs typeface="Arial Regular" panose="020B0604020202090204" charset="0"/>
                        </a:rPr>
                        <a:t>prefix = "seqFISHplus"res = 200idx1 = 'all'</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Dataset1_seqFISHplus_from_stdGCN</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3200">
                <a:tc>
                  <a:txBody>
                    <a:bodyPr/>
                    <a:p>
                      <a:pPr indent="0">
                        <a:buNone/>
                      </a:pPr>
                      <a:r>
                        <a:rPr lang="en-US" sz="1100" b="0">
                          <a:solidFill>
                            <a:srgbClr val="000000"/>
                          </a:solidFill>
                          <a:latin typeface="Arial Regular" panose="020B0604020202090204" charset="0"/>
                          <a:cs typeface="Arial Regular" panose="020B0604020202090204" charset="0"/>
                        </a:rPr>
                        <a:t>seqFISH_plus</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100" b="0">
                          <a:solidFill>
                            <a:srgbClr val="000000"/>
                          </a:solidFill>
                          <a:latin typeface="Arial Regular" panose="020B0604020202090204" charset="0"/>
                          <a:cs typeface="Arial Regular" panose="020B0604020202090204" charset="0"/>
                        </a:rPr>
                        <a:t>Dataset2_seqFISHplus_AllenVIsp</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3200">
                <a:tc>
                  <a:txBody>
                    <a:bodyPr/>
                    <a:p>
                      <a:pPr indent="0">
                        <a:buNone/>
                      </a:pPr>
                      <a:r>
                        <a:rPr lang="en-US" sz="1100" b="0">
                          <a:solidFill>
                            <a:srgbClr val="000000"/>
                          </a:solidFill>
                          <a:latin typeface="Arial Regular" panose="020B0604020202090204" charset="0"/>
                          <a:cs typeface="Arial Regular" panose="020B0604020202090204" charset="0"/>
                        </a:rPr>
                        <a:t>seqFISH_plus</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100" b="0">
                          <a:solidFill>
                            <a:srgbClr val="000000"/>
                          </a:solidFill>
                          <a:latin typeface="Arial Regular" panose="020B0604020202090204" charset="0"/>
                          <a:cs typeface="Arial Regular" panose="020B0604020202090204" charset="0"/>
                        </a:rPr>
                        <a:t>Dataset3_seqFISHplus_sometasensory</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100" b="0">
                          <a:solidFill>
                            <a:srgbClr val="000000"/>
                          </a:solidFill>
                          <a:latin typeface="Arial Regular" panose="020B0604020202090204" charset="0"/>
                          <a:cs typeface="Arial Regular" panose="020B0604020202090204" charset="0"/>
                        </a:rPr>
                        <a:t>MERFISH</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prefix = "MERFISH_ID1"res = 200idx1=0.01</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100" b="0">
                          <a:solidFill>
                            <a:srgbClr val="000000"/>
                          </a:solidFill>
                          <a:latin typeface="Arial Regular" panose="020B0604020202090204" charset="0"/>
                          <a:cs typeface="Arial Regular" panose="020B0604020202090204" charset="0"/>
                        </a:rPr>
                        <a:t>MERFISH</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prefix = "MERFISH_ID1"res = 50idx1=0.01</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100" b="0">
                          <a:solidFill>
                            <a:srgbClr val="000000"/>
                          </a:solidFill>
                          <a:latin typeface="Arial Regular" panose="020B0604020202090204" charset="0"/>
                          <a:cs typeface="Arial Regular" panose="020B0604020202090204" charset="0"/>
                        </a:rPr>
                        <a:t>MERFISH</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prefix = "MERFISH_ID2"res = 200idx1=0.01</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100" b="0">
                          <a:solidFill>
                            <a:srgbClr val="000000"/>
                          </a:solidFill>
                          <a:latin typeface="Arial Regular" panose="020B0604020202090204" charset="0"/>
                          <a:cs typeface="Arial Regular" panose="020B0604020202090204" charset="0"/>
                        </a:rPr>
                        <a:t>MERFISH</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prefix = "MERFISH_ID2"res = 50idx1=0.01</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100" b="0">
                          <a:solidFill>
                            <a:srgbClr val="000000"/>
                          </a:solidFill>
                          <a:latin typeface="Arial Regular" panose="020B0604020202090204" charset="0"/>
                          <a:cs typeface="Arial Regular" panose="020B0604020202090204" charset="0"/>
                        </a:rPr>
                        <a:t>stereo_seq</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prefix = "zebrafish"res = 50idx1="time12_slice8"</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zebrafish</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7700">
                <a:tc>
                  <a:txBody>
                    <a:bodyPr/>
                    <a:p>
                      <a:pPr indent="0">
                        <a:buNone/>
                      </a:pPr>
                      <a:r>
                        <a:rPr lang="en-US" sz="1100" b="0">
                          <a:solidFill>
                            <a:srgbClr val="000000"/>
                          </a:solidFill>
                          <a:latin typeface="Arial Regular" panose="020B0604020202090204" charset="0"/>
                          <a:cs typeface="Arial Regular" panose="020B0604020202090204" charset="0"/>
                        </a:rPr>
                        <a:t>stereo_seq</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prefix = "zebrafish"res = 50idx1="time18_slice8"</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solidFill>
                            <a:srgbClr val="000000"/>
                          </a:solidFill>
                          <a:latin typeface="Arial Regular" panose="020B0604020202090204" charset="0"/>
                          <a:cs typeface="Arial Regular" panose="020B0604020202090204" charset="0"/>
                        </a:rPr>
                        <a:t>zebrafish</a:t>
                      </a:r>
                      <a:endParaRPr lang="en-US" altLang="en-US" sz="1100" b="0">
                        <a:solidFill>
                          <a:srgbClr val="000000"/>
                        </a:solidFill>
                        <a:latin typeface="Arial Regular" panose="020B0604020202090204" charset="0"/>
                        <a:ea typeface="Arial Regular" panose="020B0604020202090204" charset="0"/>
                        <a:cs typeface="Arial Regular" panose="020B0604020202090204"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8321040" y="1329690"/>
            <a:ext cx="2540000" cy="645160"/>
          </a:xfrm>
          <a:prstGeom prst="rect">
            <a:avLst/>
          </a:prstGeom>
          <a:noFill/>
        </p:spPr>
        <p:txBody>
          <a:bodyPr wrap="square" rtlCol="0" anchor="t">
            <a:spAutoFit/>
          </a:bodyPr>
          <a:p>
            <a:r>
              <a:rPr lang="zh-CN" altLang="en-US"/>
              <a:t>seed_list = [10,20,40,60,80,90]</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69900" y="269240"/>
            <a:ext cx="5080000" cy="398780"/>
          </a:xfrm>
          <a:prstGeom prst="rect">
            <a:avLst/>
          </a:prstGeom>
          <a:noFill/>
          <a:ln w="9525">
            <a:noFill/>
          </a:ln>
        </p:spPr>
        <p:txBody>
          <a:bodyPr>
            <a:spAutoFit/>
          </a:bodyPr>
          <a:p>
            <a:pPr indent="0"/>
            <a:r>
              <a:rPr lang="en-US" sz="2000" b="1">
                <a:latin typeface="Calibri" charset="0"/>
                <a:cs typeface="宋体" charset="0"/>
              </a:rPr>
              <a:t>Method:</a:t>
            </a:r>
            <a:endParaRPr lang="en-US" altLang="en-US" sz="2000" b="1">
              <a:latin typeface="Calibri" charset="0"/>
              <a:cs typeface="宋体" charset="0"/>
            </a:endParaRPr>
          </a:p>
        </p:txBody>
      </p:sp>
      <p:graphicFrame>
        <p:nvGraphicFramePr>
          <p:cNvPr id="2" name="表格 1"/>
          <p:cNvGraphicFramePr/>
          <p:nvPr>
            <p:custDataLst>
              <p:tags r:id="rId1"/>
            </p:custDataLst>
          </p:nvPr>
        </p:nvGraphicFramePr>
        <p:xfrm>
          <a:off x="469900" y="825500"/>
          <a:ext cx="6244590" cy="2743200"/>
        </p:xfrm>
        <a:graphic>
          <a:graphicData uri="http://schemas.openxmlformats.org/drawingml/2006/table">
            <a:tbl>
              <a:tblPr firstRow="1" bandRow="1">
                <a:tableStyleId>{5940675A-B579-460E-94D1-54222C63F5DA}</a:tableStyleId>
              </a:tblPr>
              <a:tblGrid>
                <a:gridCol w="2080895"/>
                <a:gridCol w="2082800"/>
                <a:gridCol w="2080895"/>
              </a:tblGrid>
              <a:tr h="304800">
                <a:tc>
                  <a:txBody>
                    <a:bodyPr/>
                    <a:p>
                      <a:pPr indent="0">
                        <a:buNone/>
                      </a:pPr>
                      <a:r>
                        <a:rPr lang="en-US" sz="2000" b="0">
                          <a:solidFill>
                            <a:srgbClr val="000000"/>
                          </a:solidFill>
                          <a:latin typeface="宋体" charset="0"/>
                          <a:cs typeface="宋体" charset="0"/>
                        </a:rPr>
                        <a:t>name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method</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env</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STRIDE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基于LDA</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stride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solidFill>
                            <a:srgbClr val="000000"/>
                          </a:solidFill>
                          <a:latin typeface="宋体" charset="0"/>
                          <a:cs typeface="宋体" charset="0"/>
                        </a:rPr>
                        <a:t>STdeconvolve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基于LDA，reference-free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local R</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DSTD</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基于graph</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stdGCN</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基于graph</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SD2</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基于graph</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RCTD</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主流方法</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localR</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Cell2location</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主流方法</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4" descr="截屏2023-11-22 12.10.40"/>
          <p:cNvPicPr>
            <a:picLocks noChangeAspect="1"/>
          </p:cNvPicPr>
          <p:nvPr/>
        </p:nvPicPr>
        <p:blipFill>
          <a:blip r:embed="rId2"/>
          <a:stretch>
            <a:fillRect/>
          </a:stretch>
        </p:blipFill>
        <p:spPr>
          <a:xfrm>
            <a:off x="7086600" y="668020"/>
            <a:ext cx="4549775" cy="60890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108710" y="2085975"/>
            <a:ext cx="8983980" cy="1198880"/>
          </a:xfrm>
          <a:prstGeom prst="rect">
            <a:avLst/>
          </a:prstGeom>
          <a:noFill/>
        </p:spPr>
        <p:txBody>
          <a:bodyPr wrap="square" rtlCol="0">
            <a:spAutoFit/>
          </a:bodyPr>
          <a:p>
            <a:r>
              <a:rPr lang="zh-CN" altLang="zh-CN" sz="3600" b="1">
                <a:latin typeface="等线" charset="0"/>
                <a:ea typeface="等线" charset="0"/>
              </a:rPr>
              <a:t>基于主题模型和图神经网络的空间转录组细胞比例分解算法</a:t>
            </a:r>
            <a:endParaRPr lang="zh-CN" altLang="zh-CN" sz="3600" b="1">
              <a:latin typeface="等线" charset="0"/>
              <a:ea typeface="等线"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1350" y="360680"/>
            <a:ext cx="9854565" cy="1014730"/>
          </a:xfrm>
          <a:prstGeom prst="rect">
            <a:avLst/>
          </a:prstGeom>
          <a:noFill/>
          <a:ln w="9525">
            <a:noFill/>
          </a:ln>
        </p:spPr>
        <p:txBody>
          <a:bodyPr wrap="square">
            <a:spAutoFit/>
          </a:bodyPr>
          <a:p>
            <a:pPr indent="0"/>
            <a:r>
              <a:rPr lang="en-US" sz="2000" b="0">
                <a:latin typeface="Calibri" charset="0"/>
                <a:cs typeface="宋体" charset="0"/>
              </a:rPr>
              <a:t>Task2: TopicGAT(2</a:t>
            </a:r>
            <a:r>
              <a:rPr lang="zh-CN" sz="2000" b="0">
                <a:latin typeface="Calibri" charset="0"/>
                <a:cs typeface="宋体" charset="0"/>
              </a:rPr>
              <a:t>层</a:t>
            </a:r>
            <a:r>
              <a:rPr lang="en-US" sz="2000" b="0">
                <a:latin typeface="Calibri" charset="0"/>
                <a:cs typeface="宋体" charset="0"/>
              </a:rPr>
              <a:t>)</a:t>
            </a:r>
            <a:r>
              <a:rPr lang="zh-CN" sz="2000" b="0">
                <a:latin typeface="Calibri" charset="0"/>
                <a:cs typeface="宋体" charset="0"/>
              </a:rPr>
              <a:t>，在所有数据集上进行测试，数据集如上，设定不同随机数，每个数据集，每种</a:t>
            </a:r>
            <a:r>
              <a:rPr lang="en-US" sz="2000" b="0">
                <a:latin typeface="Calibri" charset="0"/>
                <a:cs typeface="宋体" charset="0"/>
              </a:rPr>
              <a:t>pseudo-spot</a:t>
            </a:r>
            <a:r>
              <a:rPr lang="zh-CN" sz="2000" b="0">
                <a:latin typeface="Calibri" charset="0"/>
                <a:cs typeface="宋体" charset="0"/>
              </a:rPr>
              <a:t>设置跑</a:t>
            </a:r>
            <a:r>
              <a:rPr lang="en-US" sz="2000" b="0">
                <a:latin typeface="Calibri" charset="0"/>
                <a:cs typeface="宋体" charset="0"/>
              </a:rPr>
              <a:t>5</a:t>
            </a:r>
            <a:r>
              <a:rPr lang="zh-CN" sz="2000" b="0">
                <a:latin typeface="Calibri" charset="0"/>
                <a:cs typeface="宋体" charset="0"/>
              </a:rPr>
              <a:t>次，收集每次</a:t>
            </a:r>
            <a:r>
              <a:rPr lang="en-US" sz="2000" b="1">
                <a:solidFill>
                  <a:srgbClr val="FF0000"/>
                </a:solidFill>
                <a:latin typeface="Calibri" charset="0"/>
                <a:cs typeface="宋体" charset="0"/>
              </a:rPr>
              <a:t>RMSE</a:t>
            </a:r>
            <a:r>
              <a:rPr lang="zh-CN" sz="2000" b="1">
                <a:solidFill>
                  <a:srgbClr val="FF0000"/>
                </a:solidFill>
                <a:latin typeface="Calibri" charset="0"/>
                <a:cs typeface="宋体" charset="0"/>
              </a:rPr>
              <a:t>，</a:t>
            </a:r>
            <a:r>
              <a:rPr lang="en-US" sz="2000" b="1">
                <a:solidFill>
                  <a:srgbClr val="FF0000"/>
                </a:solidFill>
                <a:latin typeface="Calibri" charset="0"/>
                <a:cs typeface="宋体" charset="0"/>
              </a:rPr>
              <a:t>JSD</a:t>
            </a:r>
            <a:r>
              <a:rPr lang="zh-CN" sz="2000" b="1">
                <a:solidFill>
                  <a:srgbClr val="FF0000"/>
                </a:solidFill>
                <a:latin typeface="Calibri" charset="0"/>
                <a:cs typeface="宋体" charset="0"/>
              </a:rPr>
              <a:t>，</a:t>
            </a:r>
            <a:r>
              <a:rPr lang="en-US" sz="2000" b="1">
                <a:solidFill>
                  <a:srgbClr val="FF0000"/>
                </a:solidFill>
                <a:latin typeface="Calibri" charset="0"/>
                <a:cs typeface="宋体" charset="0"/>
              </a:rPr>
              <a:t>PCC</a:t>
            </a:r>
            <a:r>
              <a:rPr lang="en-US" sz="2000" b="0">
                <a:latin typeface="Calibri" charset="0"/>
                <a:cs typeface="宋体" charset="0"/>
              </a:rPr>
              <a:t>(</a:t>
            </a:r>
            <a:r>
              <a:rPr lang="zh-CN" sz="2000" b="0">
                <a:latin typeface="Calibri" charset="0"/>
                <a:cs typeface="宋体" charset="0"/>
              </a:rPr>
              <a:t>相关性</a:t>
            </a:r>
            <a:r>
              <a:rPr lang="en-US" sz="2000" b="0">
                <a:latin typeface="Calibri" charset="0"/>
                <a:cs typeface="宋体" charset="0"/>
              </a:rPr>
              <a:t>)</a:t>
            </a:r>
            <a:r>
              <a:rPr lang="zh-CN" sz="2000" b="0">
                <a:latin typeface="Calibri" charset="0"/>
                <a:cs typeface="宋体" charset="0"/>
              </a:rPr>
              <a:t>，具体要求如下：</a:t>
            </a:r>
            <a:endParaRPr lang="zh-CN" altLang="en-US" sz="2000"/>
          </a:p>
        </p:txBody>
      </p:sp>
      <p:graphicFrame>
        <p:nvGraphicFramePr>
          <p:cNvPr id="4" name="表格 3"/>
          <p:cNvGraphicFramePr/>
          <p:nvPr>
            <p:custDataLst>
              <p:tags r:id="rId1"/>
            </p:custDataLst>
          </p:nvPr>
        </p:nvGraphicFramePr>
        <p:xfrm>
          <a:off x="641350" y="1847215"/>
          <a:ext cx="8363585" cy="3048000"/>
        </p:xfrm>
        <a:graphic>
          <a:graphicData uri="http://schemas.openxmlformats.org/drawingml/2006/table">
            <a:tbl>
              <a:tblPr firstRow="1" bandRow="1">
                <a:tableStyleId>{5940675A-B579-460E-94D1-54222C63F5DA}</a:tableStyleId>
              </a:tblPr>
              <a:tblGrid>
                <a:gridCol w="3434080"/>
                <a:gridCol w="1696085"/>
                <a:gridCol w="1617345"/>
                <a:gridCol w="1616075"/>
              </a:tblGrid>
              <a:tr h="167640">
                <a:tc>
                  <a:txBody>
                    <a:bodyPr/>
                    <a:p>
                      <a:pPr indent="0" algn="ctr">
                        <a:buNone/>
                      </a:pPr>
                      <a:r>
                        <a:rPr lang="en-US" sz="2000" b="0">
                          <a:solidFill>
                            <a:srgbClr val="000000"/>
                          </a:solidFill>
                          <a:latin typeface="宋体" charset="0"/>
                          <a:cs typeface="宋体" charset="0"/>
                        </a:rPr>
                        <a:t>spot</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RMSE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JSD</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PCC</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2000" b="0">
                          <a:solidFill>
                            <a:srgbClr val="000000"/>
                          </a:solidFill>
                          <a:latin typeface="宋体" charset="0"/>
                          <a:cs typeface="宋体" charset="0"/>
                        </a:rPr>
                        <a:t>5000</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2000" b="0">
                          <a:solidFill>
                            <a:srgbClr val="000000"/>
                          </a:solidFill>
                          <a:latin typeface="宋体" charset="0"/>
                          <a:cs typeface="宋体" charset="0"/>
                        </a:rPr>
                        <a:t>10000</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2000" b="0">
                          <a:solidFill>
                            <a:srgbClr val="000000"/>
                          </a:solidFill>
                          <a:latin typeface="宋体" charset="0"/>
                          <a:cs typeface="宋体" charset="0"/>
                        </a:rPr>
                        <a:t>20000</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2000" b="0">
                          <a:solidFill>
                            <a:srgbClr val="000000"/>
                          </a:solidFill>
                          <a:latin typeface="宋体" charset="0"/>
                          <a:cs typeface="宋体" charset="0"/>
                        </a:rPr>
                        <a:t>30000</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2000" b="0">
                          <a:solidFill>
                            <a:srgbClr val="000000"/>
                          </a:solidFill>
                          <a:latin typeface="宋体" charset="0"/>
                          <a:cs typeface="宋体" charset="0"/>
                        </a:rPr>
                        <a:t>40000</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2000" b="0">
                          <a:solidFill>
                            <a:srgbClr val="000000"/>
                          </a:solidFill>
                          <a:latin typeface="宋体" charset="0"/>
                          <a:cs typeface="宋体" charset="0"/>
                        </a:rPr>
                        <a:t>50000</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2000" b="0">
                          <a:solidFill>
                            <a:srgbClr val="000000"/>
                          </a:solidFill>
                          <a:latin typeface="宋体" charset="0"/>
                          <a:cs typeface="宋体" charset="0"/>
                        </a:rPr>
                        <a:t>60000</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2000" b="0">
                          <a:solidFill>
                            <a:srgbClr val="000000"/>
                          </a:solidFill>
                          <a:latin typeface="宋体" charset="0"/>
                          <a:cs typeface="宋体" charset="0"/>
                        </a:rPr>
                        <a:t>70000</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5100">
                <a:tc>
                  <a:txBody>
                    <a:bodyPr/>
                    <a:p>
                      <a:pPr indent="0" algn="ctr">
                        <a:buNone/>
                      </a:pPr>
                      <a:r>
                        <a:rPr lang="en-US" sz="2000" b="0">
                          <a:solidFill>
                            <a:srgbClr val="000000"/>
                          </a:solidFill>
                          <a:latin typeface="宋体" charset="0"/>
                          <a:cs typeface="宋体" charset="0"/>
                        </a:rPr>
                        <a:t>80000</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charset="0"/>
                          <a:cs typeface="宋体" charset="0"/>
                        </a:rPr>
                        <a:t> </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70840" y="999490"/>
            <a:ext cx="9495155" cy="4399915"/>
          </a:xfrm>
          <a:prstGeom prst="rect">
            <a:avLst/>
          </a:prstGeom>
          <a:noFill/>
          <a:ln w="9525">
            <a:noFill/>
          </a:ln>
        </p:spPr>
        <p:txBody>
          <a:bodyPr wrap="square">
            <a:spAutoFit/>
          </a:bodyPr>
          <a:p>
            <a:pPr marL="0" indent="0" algn="l"/>
            <a:r>
              <a:rPr lang="en-US" altLang="zh-CN" sz="2000" b="1">
                <a:latin typeface="Calibri" charset="0"/>
                <a:cs typeface="宋体" charset="0"/>
              </a:rPr>
              <a:t>TopicGAT </a:t>
            </a:r>
            <a:endParaRPr lang="en-US" altLang="zh-CN" sz="2000" b="1">
              <a:latin typeface="Calibri" charset="0"/>
              <a:cs typeface="宋体" charset="0"/>
            </a:endParaRPr>
          </a:p>
          <a:p>
            <a:pPr marL="0" indent="0" algn="l"/>
            <a:endParaRPr lang="en-US" altLang="zh-CN" sz="2000" b="1">
              <a:latin typeface="Calibri" charset="0"/>
              <a:cs typeface="宋体" charset="0"/>
            </a:endParaRPr>
          </a:p>
          <a:p>
            <a:pPr marL="0" indent="0" algn="l"/>
            <a:r>
              <a:rPr lang="zh-CN" sz="2000" b="1">
                <a:latin typeface="Calibri" charset="0"/>
                <a:cs typeface="宋体" charset="0"/>
              </a:rPr>
              <a:t>针对文章发表开展工作论文框架：</a:t>
            </a:r>
            <a:r>
              <a:rPr lang="en-US" sz="2000" b="0">
                <a:latin typeface="Calibri" charset="0"/>
                <a:cs typeface="宋体" charset="0"/>
              </a:rPr>
              <a:t>introduction</a:t>
            </a:r>
            <a:r>
              <a:rPr lang="zh-CN" sz="2000" b="0">
                <a:latin typeface="Calibri" charset="0"/>
                <a:cs typeface="宋体" charset="0"/>
              </a:rPr>
              <a:t>部分</a:t>
            </a:r>
            <a:r>
              <a:rPr lang="en-US" sz="2000" b="0">
                <a:latin typeface="Calibri" charset="0"/>
                <a:cs typeface="宋体" charset="0"/>
              </a:rPr>
              <a:t> results</a:t>
            </a:r>
            <a:r>
              <a:rPr lang="zh-CN" sz="2000" b="0">
                <a:latin typeface="Calibri" charset="0"/>
                <a:cs typeface="宋体" charset="0"/>
              </a:rPr>
              <a:t>部分</a:t>
            </a:r>
            <a:r>
              <a:rPr lang="en-US" sz="2000" b="0">
                <a:latin typeface="Calibri" charset="0"/>
                <a:cs typeface="宋体" charset="0"/>
              </a:rPr>
              <a:t>1. model</a:t>
            </a:r>
            <a:r>
              <a:rPr lang="zh-CN" sz="2000" b="0">
                <a:latin typeface="Calibri" charset="0"/>
                <a:cs typeface="宋体" charset="0"/>
              </a:rPr>
              <a:t>介绍</a:t>
            </a:r>
            <a:r>
              <a:rPr lang="en-US" sz="2000" b="0">
                <a:latin typeface="Calibri" charset="0"/>
                <a:cs typeface="宋体" charset="0"/>
              </a:rPr>
              <a:t>2. benchmark3. </a:t>
            </a:r>
            <a:r>
              <a:rPr lang="zh-CN" sz="2000" b="0">
                <a:latin typeface="Calibri" charset="0"/>
                <a:cs typeface="宋体" charset="0"/>
              </a:rPr>
              <a:t>应用（在真实的数据上应用）</a:t>
            </a:r>
            <a:r>
              <a:rPr lang="en-US" sz="2000" b="0">
                <a:latin typeface="Calibri" charset="0"/>
                <a:cs typeface="宋体" charset="0"/>
              </a:rPr>
              <a:t>1 </a:t>
            </a:r>
            <a:r>
              <a:rPr lang="zh-CN" sz="2000" b="0">
                <a:latin typeface="Calibri" charset="0"/>
                <a:cs typeface="宋体" charset="0"/>
              </a:rPr>
              <a:t>对细胞类型的鲁棒性</a:t>
            </a:r>
            <a:r>
              <a:rPr lang="en-US" sz="2000" b="0">
                <a:latin typeface="Calibri" charset="0"/>
                <a:cs typeface="宋体" charset="0"/>
              </a:rPr>
              <a:t>4. </a:t>
            </a:r>
            <a:r>
              <a:rPr lang="zh-CN" sz="2000" b="0">
                <a:latin typeface="Calibri" charset="0"/>
                <a:cs typeface="宋体" charset="0"/>
              </a:rPr>
              <a:t>应用（在真实的数据上应用）</a:t>
            </a:r>
            <a:r>
              <a:rPr lang="en-US" sz="2000" b="0">
                <a:latin typeface="Calibri" charset="0"/>
                <a:cs typeface="宋体" charset="0"/>
              </a:rPr>
              <a:t>2 </a:t>
            </a:r>
            <a:r>
              <a:rPr lang="zh-CN" sz="2000" b="0">
                <a:latin typeface="Calibri" charset="0"/>
                <a:cs typeface="宋体" charset="0"/>
              </a:rPr>
              <a:t>对测序技术的鲁棒性</a:t>
            </a:r>
            <a:r>
              <a:rPr lang="en-US" sz="2000" b="0">
                <a:latin typeface="Calibri" charset="0"/>
                <a:cs typeface="宋体" charset="0"/>
              </a:rPr>
              <a:t>5. </a:t>
            </a:r>
            <a:r>
              <a:rPr lang="zh-CN" sz="2000" b="0">
                <a:latin typeface="Calibri" charset="0"/>
                <a:cs typeface="宋体" charset="0"/>
              </a:rPr>
              <a:t>应用（在真实的数据上应用）</a:t>
            </a:r>
            <a:r>
              <a:rPr lang="en-US" sz="2000" b="0">
                <a:latin typeface="Calibri" charset="0"/>
                <a:cs typeface="宋体" charset="0"/>
              </a:rPr>
              <a:t>3 </a:t>
            </a:r>
            <a:r>
              <a:rPr lang="zh-CN" sz="2000" b="0">
                <a:latin typeface="Calibri" charset="0"/>
                <a:cs typeface="宋体" charset="0"/>
              </a:rPr>
              <a:t>对测序技术的鲁棒性</a:t>
            </a:r>
            <a:r>
              <a:rPr lang="en-US" sz="2000" b="0">
                <a:latin typeface="Calibri" charset="0"/>
                <a:cs typeface="宋体" charset="0"/>
              </a:rPr>
              <a:t> discusstion</a:t>
            </a:r>
            <a:r>
              <a:rPr lang="zh-CN" sz="2000" b="0">
                <a:latin typeface="Calibri" charset="0"/>
                <a:cs typeface="宋体" charset="0"/>
              </a:rPr>
              <a:t>部分</a:t>
            </a:r>
            <a:endParaRPr lang="zh-CN" altLang="en-US" sz="2000"/>
          </a:p>
        </p:txBody>
      </p:sp>
      <p:sp>
        <p:nvSpPr>
          <p:cNvPr id="2" name="文本框 1"/>
          <p:cNvSpPr txBox="1"/>
          <p:nvPr/>
        </p:nvSpPr>
        <p:spPr>
          <a:xfrm>
            <a:off x="6043930" y="521970"/>
            <a:ext cx="6015355" cy="1014730"/>
          </a:xfrm>
          <a:prstGeom prst="rect">
            <a:avLst/>
          </a:prstGeom>
          <a:noFill/>
          <a:ln w="9525">
            <a:noFill/>
          </a:ln>
        </p:spPr>
        <p:txBody>
          <a:bodyPr wrap="square">
            <a:spAutoFit/>
          </a:bodyPr>
          <a:p>
            <a:pPr indent="0"/>
            <a:r>
              <a:rPr lang="en-US" sz="2000" b="0">
                <a:latin typeface="Calibri" charset="0"/>
                <a:cs typeface="宋体" charset="0"/>
              </a:rPr>
              <a:t>Task1:</a:t>
            </a:r>
            <a:r>
              <a:rPr lang="zh-CN" sz="2000" b="0">
                <a:latin typeface="Calibri" charset="0"/>
                <a:cs typeface="宋体" charset="0"/>
              </a:rPr>
              <a:t>将数据在其他模型在数据集上进行测试，设定不同随机数，每个数据集跑</a:t>
            </a:r>
            <a:r>
              <a:rPr lang="en-US" sz="2000" b="0">
                <a:latin typeface="Calibri" charset="0"/>
                <a:cs typeface="宋体" charset="0"/>
              </a:rPr>
              <a:t>5</a:t>
            </a:r>
            <a:r>
              <a:rPr lang="zh-CN" sz="2000" b="0">
                <a:latin typeface="Calibri" charset="0"/>
                <a:cs typeface="宋体" charset="0"/>
              </a:rPr>
              <a:t>次，收集每次</a:t>
            </a:r>
            <a:r>
              <a:rPr lang="en-US" sz="2000" b="1">
                <a:solidFill>
                  <a:srgbClr val="FF0000"/>
                </a:solidFill>
                <a:latin typeface="Calibri" charset="0"/>
                <a:cs typeface="宋体" charset="0"/>
              </a:rPr>
              <a:t>RMSE</a:t>
            </a:r>
            <a:r>
              <a:rPr lang="zh-CN" sz="2000" b="1">
                <a:solidFill>
                  <a:srgbClr val="FF0000"/>
                </a:solidFill>
                <a:latin typeface="Calibri" charset="0"/>
                <a:cs typeface="宋体" charset="0"/>
              </a:rPr>
              <a:t>，</a:t>
            </a:r>
            <a:r>
              <a:rPr lang="en-US" sz="2000" b="1">
                <a:solidFill>
                  <a:srgbClr val="FF0000"/>
                </a:solidFill>
                <a:latin typeface="Calibri" charset="0"/>
                <a:cs typeface="宋体" charset="0"/>
              </a:rPr>
              <a:t>JSD</a:t>
            </a:r>
            <a:r>
              <a:rPr lang="zh-CN" sz="2000" b="1">
                <a:solidFill>
                  <a:srgbClr val="FF0000"/>
                </a:solidFill>
                <a:latin typeface="Calibri" charset="0"/>
                <a:cs typeface="宋体" charset="0"/>
              </a:rPr>
              <a:t>，</a:t>
            </a:r>
            <a:r>
              <a:rPr lang="en-US" sz="2000" b="1">
                <a:solidFill>
                  <a:srgbClr val="FF0000"/>
                </a:solidFill>
                <a:latin typeface="Calibri" charset="0"/>
                <a:cs typeface="宋体" charset="0"/>
              </a:rPr>
              <a:t>PCC</a:t>
            </a:r>
            <a:r>
              <a:rPr lang="en-US" sz="2000" b="0">
                <a:latin typeface="Calibri" charset="0"/>
                <a:cs typeface="宋体" charset="0"/>
              </a:rPr>
              <a:t>(</a:t>
            </a:r>
            <a:r>
              <a:rPr lang="zh-CN" sz="2000" b="0">
                <a:latin typeface="Calibri" charset="0"/>
                <a:cs typeface="宋体" charset="0"/>
              </a:rPr>
              <a:t>相关性</a:t>
            </a:r>
            <a:r>
              <a:rPr lang="en-US" sz="2000" b="0">
                <a:latin typeface="Calibri" charset="0"/>
                <a:cs typeface="宋体" charset="0"/>
              </a:rPr>
              <a:t>)</a:t>
            </a:r>
            <a:r>
              <a:rPr lang="zh-CN" sz="2000" b="0">
                <a:latin typeface="Calibri" charset="0"/>
                <a:cs typeface="宋体" charset="0"/>
              </a:rPr>
              <a:t>：</a:t>
            </a:r>
            <a:endParaRPr lang="zh-CN" altLang="en-US"/>
          </a:p>
        </p:txBody>
      </p:sp>
      <p:sp>
        <p:nvSpPr>
          <p:cNvPr id="3" name="文本框 2"/>
          <p:cNvSpPr txBox="1"/>
          <p:nvPr/>
        </p:nvSpPr>
        <p:spPr>
          <a:xfrm>
            <a:off x="6043930" y="2200275"/>
            <a:ext cx="6090920" cy="922020"/>
          </a:xfrm>
          <a:prstGeom prst="rect">
            <a:avLst/>
          </a:prstGeom>
          <a:noFill/>
        </p:spPr>
        <p:txBody>
          <a:bodyPr wrap="square" rtlCol="0" anchor="t">
            <a:spAutoFit/>
          </a:bodyPr>
          <a:p>
            <a:r>
              <a:rPr lang="en-US">
                <a:latin typeface="Calibri" charset="0"/>
                <a:cs typeface="宋体" charset="0"/>
                <a:sym typeface="+mn-ea"/>
              </a:rPr>
              <a:t>Task2: TopicGAT(2</a:t>
            </a:r>
            <a:r>
              <a:rPr lang="zh-CN">
                <a:latin typeface="Calibri" charset="0"/>
                <a:cs typeface="宋体" charset="0"/>
                <a:sym typeface="+mn-ea"/>
              </a:rPr>
              <a:t>层</a:t>
            </a:r>
            <a:r>
              <a:rPr lang="en-US">
                <a:latin typeface="Calibri" charset="0"/>
                <a:cs typeface="宋体" charset="0"/>
                <a:sym typeface="+mn-ea"/>
              </a:rPr>
              <a:t>)</a:t>
            </a:r>
            <a:r>
              <a:rPr lang="zh-CN">
                <a:latin typeface="Calibri" charset="0"/>
                <a:cs typeface="宋体" charset="0"/>
                <a:sym typeface="+mn-ea"/>
              </a:rPr>
              <a:t>，在所有数据集上进行测试，数据集如上，设定不同随机数，每个数据集，每种</a:t>
            </a:r>
            <a:r>
              <a:rPr lang="en-US">
                <a:latin typeface="Calibri" charset="0"/>
                <a:cs typeface="宋体" charset="0"/>
                <a:sym typeface="+mn-ea"/>
              </a:rPr>
              <a:t>pseudo-spot</a:t>
            </a:r>
            <a:r>
              <a:rPr lang="zh-CN">
                <a:latin typeface="Calibri" charset="0"/>
                <a:cs typeface="宋体" charset="0"/>
                <a:sym typeface="+mn-ea"/>
              </a:rPr>
              <a:t>设置跑</a:t>
            </a:r>
            <a:r>
              <a:rPr lang="en-US">
                <a:latin typeface="Calibri" charset="0"/>
                <a:cs typeface="宋体" charset="0"/>
                <a:sym typeface="+mn-ea"/>
              </a:rPr>
              <a:t>5</a:t>
            </a:r>
            <a:r>
              <a:rPr lang="zh-CN">
                <a:latin typeface="Calibri" charset="0"/>
                <a:cs typeface="宋体" charset="0"/>
                <a:sym typeface="+mn-ea"/>
              </a:rPr>
              <a:t>次，收集每次</a:t>
            </a:r>
            <a:r>
              <a:rPr lang="en-US" b="1">
                <a:solidFill>
                  <a:srgbClr val="FF0000"/>
                </a:solidFill>
                <a:latin typeface="Calibri" charset="0"/>
                <a:cs typeface="宋体" charset="0"/>
                <a:sym typeface="+mn-ea"/>
              </a:rPr>
              <a:t>RMSE</a:t>
            </a:r>
            <a:r>
              <a:rPr lang="zh-CN" b="1">
                <a:solidFill>
                  <a:srgbClr val="FF0000"/>
                </a:solidFill>
                <a:latin typeface="Calibri" charset="0"/>
                <a:cs typeface="宋体" charset="0"/>
                <a:sym typeface="+mn-ea"/>
              </a:rPr>
              <a:t>，</a:t>
            </a:r>
            <a:r>
              <a:rPr lang="en-US" b="1">
                <a:solidFill>
                  <a:srgbClr val="FF0000"/>
                </a:solidFill>
                <a:latin typeface="Calibri" charset="0"/>
                <a:cs typeface="宋体" charset="0"/>
                <a:sym typeface="+mn-ea"/>
              </a:rPr>
              <a:t>JSD</a:t>
            </a:r>
            <a:r>
              <a:rPr lang="zh-CN" b="1">
                <a:solidFill>
                  <a:srgbClr val="FF0000"/>
                </a:solidFill>
                <a:latin typeface="Calibri" charset="0"/>
                <a:cs typeface="宋体" charset="0"/>
                <a:sym typeface="+mn-ea"/>
              </a:rPr>
              <a:t>，</a:t>
            </a:r>
            <a:r>
              <a:rPr lang="en-US" b="1">
                <a:solidFill>
                  <a:srgbClr val="FF0000"/>
                </a:solidFill>
                <a:latin typeface="Calibri" charset="0"/>
                <a:cs typeface="宋体" charset="0"/>
                <a:sym typeface="+mn-ea"/>
              </a:rPr>
              <a:t>PCC</a:t>
            </a:r>
            <a:r>
              <a:rPr lang="en-US">
                <a:latin typeface="Calibri" charset="0"/>
                <a:cs typeface="宋体" charset="0"/>
                <a:sym typeface="+mn-ea"/>
              </a:rPr>
              <a:t>(</a:t>
            </a:r>
            <a:r>
              <a:rPr lang="zh-CN">
                <a:latin typeface="Calibri" charset="0"/>
                <a:cs typeface="宋体" charset="0"/>
                <a:sym typeface="+mn-ea"/>
              </a:rPr>
              <a:t>相关性</a:t>
            </a:r>
            <a:r>
              <a:rPr lang="en-US">
                <a:latin typeface="Calibri" charset="0"/>
                <a:cs typeface="宋体" charset="0"/>
                <a:sym typeface="+mn-ea"/>
              </a:rPr>
              <a:t>)</a:t>
            </a:r>
            <a:endParaRPr lang="zh-CN" altLang="en-US"/>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69900" y="269240"/>
            <a:ext cx="5080000" cy="398780"/>
          </a:xfrm>
          <a:prstGeom prst="rect">
            <a:avLst/>
          </a:prstGeom>
          <a:noFill/>
          <a:ln w="9525">
            <a:noFill/>
          </a:ln>
        </p:spPr>
        <p:txBody>
          <a:bodyPr>
            <a:spAutoFit/>
          </a:bodyPr>
          <a:p>
            <a:pPr indent="0"/>
            <a:r>
              <a:rPr lang="en-US" sz="2000" b="1">
                <a:latin typeface="Calibri" charset="0"/>
                <a:cs typeface="宋体" charset="0"/>
              </a:rPr>
              <a:t>Benchmark Method:</a:t>
            </a:r>
            <a:endParaRPr lang="en-US" altLang="en-US" sz="2000" b="1">
              <a:latin typeface="Calibri" charset="0"/>
              <a:cs typeface="宋体" charset="0"/>
            </a:endParaRPr>
          </a:p>
        </p:txBody>
      </p:sp>
      <p:graphicFrame>
        <p:nvGraphicFramePr>
          <p:cNvPr id="2" name="表格 1"/>
          <p:cNvGraphicFramePr/>
          <p:nvPr>
            <p:custDataLst>
              <p:tags r:id="rId1"/>
            </p:custDataLst>
          </p:nvPr>
        </p:nvGraphicFramePr>
        <p:xfrm>
          <a:off x="469900" y="825500"/>
          <a:ext cx="6244590" cy="2743200"/>
        </p:xfrm>
        <a:graphic>
          <a:graphicData uri="http://schemas.openxmlformats.org/drawingml/2006/table">
            <a:tbl>
              <a:tblPr firstRow="1" bandRow="1">
                <a:tableStyleId>{5940675A-B579-460E-94D1-54222C63F5DA}</a:tableStyleId>
              </a:tblPr>
              <a:tblGrid>
                <a:gridCol w="2080895"/>
                <a:gridCol w="2082800"/>
                <a:gridCol w="2080895"/>
              </a:tblGrid>
              <a:tr h="304800">
                <a:tc>
                  <a:txBody>
                    <a:bodyPr/>
                    <a:p>
                      <a:pPr indent="0">
                        <a:buNone/>
                      </a:pPr>
                      <a:r>
                        <a:rPr lang="en-US" sz="2000" b="0">
                          <a:solidFill>
                            <a:srgbClr val="000000"/>
                          </a:solidFill>
                          <a:latin typeface="宋体" charset="0"/>
                          <a:cs typeface="宋体" charset="0"/>
                        </a:rPr>
                        <a:t>name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method</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env</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STRIDE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基于LDA</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stride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0">
                <a:tc>
                  <a:txBody>
                    <a:bodyPr/>
                    <a:p>
                      <a:pPr indent="0">
                        <a:buNone/>
                      </a:pPr>
                      <a:r>
                        <a:rPr lang="en-US" sz="2000" b="0">
                          <a:solidFill>
                            <a:srgbClr val="000000"/>
                          </a:solidFill>
                          <a:latin typeface="宋体" charset="0"/>
                          <a:cs typeface="宋体" charset="0"/>
                        </a:rPr>
                        <a:t>STdeconvolve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基于LDA，reference-free</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local R</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DSTD</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基于graph</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a:solidFill>
                            <a:srgbClr val="000000"/>
                          </a:solidFill>
                          <a:latin typeface="宋体" charset="0"/>
                          <a:cs typeface="宋体" charset="0"/>
                          <a:sym typeface="+mn-ea"/>
                        </a:rPr>
                        <a:t>DSTD</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stdGCN</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基于graph</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SpaT</a:t>
                      </a:r>
                      <a:r>
                        <a:rPr lang="en-US" sz="2000" b="0">
                          <a:solidFill>
                            <a:srgbClr val="000000"/>
                          </a:solidFill>
                          <a:latin typeface="宋体" charset="0"/>
                          <a:cs typeface="宋体" charset="0"/>
                        </a:rPr>
                        <a:t>D</a:t>
                      </a:r>
                      <a:endParaRPr lang="en-US" sz="2000" b="0">
                        <a:solidFill>
                          <a:srgbClr val="000000"/>
                        </a:solidFill>
                        <a:latin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SD2</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基于graph</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a:solidFill>
                            <a:srgbClr val="000000"/>
                          </a:solidFill>
                          <a:latin typeface="宋体" charset="0"/>
                          <a:cs typeface="宋体" charset="0"/>
                          <a:sym typeface="+mn-ea"/>
                        </a:rPr>
                        <a:t>DSTD</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RCTD</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主流方法</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localR</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buNone/>
                      </a:pPr>
                      <a:r>
                        <a:rPr lang="en-US" sz="2000" b="0">
                          <a:solidFill>
                            <a:srgbClr val="000000"/>
                          </a:solidFill>
                          <a:latin typeface="宋体" charset="0"/>
                          <a:cs typeface="宋体" charset="0"/>
                        </a:rPr>
                        <a:t>Cell2location</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solidFill>
                            <a:srgbClr val="000000"/>
                          </a:solidFill>
                          <a:latin typeface="宋体" charset="0"/>
                          <a:cs typeface="宋体" charset="0"/>
                        </a:rPr>
                        <a:t>主流方法</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a:solidFill>
                            <a:srgbClr val="000000"/>
                          </a:solidFill>
                          <a:latin typeface="宋体" charset="0"/>
                          <a:cs typeface="宋体" charset="0"/>
                          <a:sym typeface="+mn-ea"/>
                        </a:rPr>
                        <a:t>Cell2location</a:t>
                      </a:r>
                      <a:endParaRPr lang="en-US" altLang="en-US" sz="2000" b="0">
                        <a:solidFill>
                          <a:srgbClr val="000000"/>
                        </a:solidFill>
                        <a:latin typeface="宋体" charset="0"/>
                        <a:ea typeface="宋体" charset="0"/>
                        <a:cs typeface="宋体"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3" name="图片 2" descr="/Users/zhaolab3/Library/Containers/com.kingsoft.wpsoffice.mac/Data/tmp/picturecompress_20231130124900/output_1.pngoutput_1"/>
          <p:cNvPicPr>
            <a:picLocks noChangeAspect="1"/>
          </p:cNvPicPr>
          <p:nvPr/>
        </p:nvPicPr>
        <p:blipFill>
          <a:blip r:embed="rId2"/>
          <a:stretch>
            <a:fillRect/>
          </a:stretch>
        </p:blipFill>
        <p:spPr>
          <a:xfrm>
            <a:off x="7086600" y="668020"/>
            <a:ext cx="4549775" cy="6089015"/>
          </a:xfrm>
          <a:prstGeom prst="rect">
            <a:avLst/>
          </a:prstGeom>
        </p:spPr>
      </p:pic>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9" name="文本框 1"/>
          <p:cNvSpPr txBox="1"/>
          <p:nvPr/>
        </p:nvSpPr>
        <p:spPr>
          <a:xfrm>
            <a:off x="294640" y="219710"/>
            <a:ext cx="9284335" cy="706755"/>
          </a:xfrm>
          <a:prstGeom prst="rect">
            <a:avLst/>
          </a:prstGeom>
          <a:noFill/>
          <a:ln w="9525">
            <a:noFill/>
          </a:ln>
        </p:spPr>
        <p:txBody>
          <a:bodyPr wrap="square" anchor="t" anchorCtr="0">
            <a:spAutoFit/>
          </a:bodyPr>
          <a:p>
            <a:r>
              <a:rPr lang="zh-CN" altLang="en-US" sz="2000" b="1">
                <a:latin typeface="黑体" charset="0"/>
                <a:ea typeface="黑体" charset="0"/>
              </a:rPr>
              <a:t>考虑空间中的边界和域，</a:t>
            </a:r>
            <a:r>
              <a:rPr lang="zh-CN" altLang="en-US" sz="2000" b="1">
                <a:latin typeface="黑体" charset="0"/>
                <a:ea typeface="黑体" charset="0"/>
                <a:sym typeface="+mn-ea"/>
              </a:rPr>
              <a:t>反卷积得到的结果有小幅度提升</a:t>
            </a:r>
            <a:endParaRPr lang="zh-CN" altLang="en-US" sz="2000">
              <a:latin typeface="Arial" panose="020B0604020202090204" pitchFamily="34" charset="0"/>
              <a:ea typeface="宋体" pitchFamily="2" charset="-122"/>
            </a:endParaRPr>
          </a:p>
          <a:p>
            <a:endParaRPr lang="en-US" altLang="zh-CN" sz="2000" b="1">
              <a:latin typeface="黑体" charset="0"/>
              <a:ea typeface="黑体" charset="0"/>
            </a:endParaRPr>
          </a:p>
        </p:txBody>
      </p:sp>
      <p:pic>
        <p:nvPicPr>
          <p:cNvPr id="2050" name="图片 2"/>
          <p:cNvPicPr>
            <a:picLocks noChangeAspect="1"/>
          </p:cNvPicPr>
          <p:nvPr>
            <p:custDataLst>
              <p:tags r:id="rId1"/>
            </p:custDataLst>
          </p:nvPr>
        </p:nvPicPr>
        <p:blipFill>
          <a:blip r:embed="rId2"/>
          <a:stretch>
            <a:fillRect/>
          </a:stretch>
        </p:blipFill>
        <p:spPr>
          <a:xfrm>
            <a:off x="128588" y="3644900"/>
            <a:ext cx="2736850" cy="1900238"/>
          </a:xfrm>
          <a:prstGeom prst="rect">
            <a:avLst/>
          </a:prstGeom>
          <a:noFill/>
          <a:ln w="9525">
            <a:noFill/>
          </a:ln>
        </p:spPr>
      </p:pic>
      <p:pic>
        <p:nvPicPr>
          <p:cNvPr id="2051" name="图片 3"/>
          <p:cNvPicPr>
            <a:picLocks noChangeAspect="1"/>
          </p:cNvPicPr>
          <p:nvPr>
            <p:custDataLst>
              <p:tags r:id="rId3"/>
            </p:custDataLst>
          </p:nvPr>
        </p:nvPicPr>
        <p:blipFill>
          <a:blip r:embed="rId4"/>
          <a:stretch>
            <a:fillRect/>
          </a:stretch>
        </p:blipFill>
        <p:spPr>
          <a:xfrm>
            <a:off x="258445" y="1089025"/>
            <a:ext cx="6284913" cy="2085975"/>
          </a:xfrm>
          <a:prstGeom prst="rect">
            <a:avLst/>
          </a:prstGeom>
          <a:noFill/>
          <a:ln w="9525">
            <a:noFill/>
          </a:ln>
        </p:spPr>
      </p:pic>
      <p:sp>
        <p:nvSpPr>
          <p:cNvPr id="2052" name="文本框 4"/>
          <p:cNvSpPr txBox="1"/>
          <p:nvPr/>
        </p:nvSpPr>
        <p:spPr>
          <a:xfrm>
            <a:off x="128905" y="684530"/>
            <a:ext cx="9450070" cy="306705"/>
          </a:xfrm>
          <a:prstGeom prst="rect">
            <a:avLst/>
          </a:prstGeom>
          <a:noFill/>
          <a:ln w="9525">
            <a:noFill/>
          </a:ln>
        </p:spPr>
        <p:txBody>
          <a:bodyPr wrap="square" anchor="t" anchorCtr="0">
            <a:spAutoFit/>
          </a:bodyPr>
          <a:p>
            <a:r>
              <a:rPr lang="en-US" altLang="zh-CN" sz="1400">
                <a:latin typeface="Arial" panose="020B0604020202090204" pitchFamily="34" charset="0"/>
                <a:ea typeface="宋体" pitchFamily="2" charset="-122"/>
              </a:rPr>
              <a:t>Idea:</a:t>
            </a:r>
            <a:r>
              <a:rPr lang="zh-CN" altLang="en-US" sz="1400">
                <a:latin typeface="Arial" panose="020B0604020202090204" pitchFamily="34" charset="0"/>
                <a:ea typeface="宋体" pitchFamily="2" charset="-122"/>
              </a:rPr>
              <a:t>组织中存在</a:t>
            </a:r>
            <a:r>
              <a:rPr lang="zh-CN" altLang="zh-CN" sz="1400">
                <a:latin typeface="Arial" panose="020B0604020202090204" pitchFamily="34" charset="0"/>
                <a:ea typeface="宋体" pitchFamily="2" charset="-122"/>
              </a:rPr>
              <a:t>空间表达相似的域（</a:t>
            </a:r>
            <a:r>
              <a:rPr lang="en-US" altLang="zh-CN" sz="1400">
                <a:latin typeface="Arial" panose="020B0604020202090204" pitchFamily="34" charset="0"/>
                <a:ea typeface="宋体" pitchFamily="2" charset="-122"/>
              </a:rPr>
              <a:t>domains</a:t>
            </a:r>
            <a:r>
              <a:rPr lang="zh-CN" altLang="zh-CN" sz="1400">
                <a:latin typeface="Arial" panose="020B0604020202090204" pitchFamily="34" charset="0"/>
                <a:ea typeface="宋体" pitchFamily="2" charset="-122"/>
              </a:rPr>
              <a:t>），下图为典型的小鼠空转例图，域内表达相似，域之间表达不相似</a:t>
            </a:r>
            <a:endParaRPr lang="zh-CN" altLang="zh-CN" sz="1400">
              <a:latin typeface="Arial" panose="020B0604020202090204" pitchFamily="34" charset="0"/>
              <a:ea typeface="宋体" pitchFamily="2" charset="-122"/>
            </a:endParaRPr>
          </a:p>
        </p:txBody>
      </p:sp>
      <p:sp>
        <p:nvSpPr>
          <p:cNvPr id="2053" name="文本框 5"/>
          <p:cNvSpPr txBox="1"/>
          <p:nvPr/>
        </p:nvSpPr>
        <p:spPr>
          <a:xfrm>
            <a:off x="488950" y="5516563"/>
            <a:ext cx="2028825" cy="322262"/>
          </a:xfrm>
          <a:prstGeom prst="rect">
            <a:avLst/>
          </a:prstGeom>
          <a:noFill/>
          <a:ln w="9525">
            <a:noFill/>
          </a:ln>
        </p:spPr>
        <p:txBody>
          <a:bodyPr wrap="square" anchor="t" anchorCtr="0"/>
          <a:p>
            <a:r>
              <a:rPr lang="zh-CN" altLang="zh-CN" sz="1400">
                <a:latin typeface="Arial" panose="020B0604020202090204" pitchFamily="34" charset="0"/>
                <a:ea typeface="宋体" pitchFamily="2" charset="-122"/>
                <a:sym typeface="宋体" pitchFamily="2" charset="-122"/>
              </a:rPr>
              <a:t>步骤</a:t>
            </a:r>
            <a:r>
              <a:rPr lang="en-US" altLang="zh-CN" sz="1400">
                <a:latin typeface="Arial" panose="020B0604020202090204" pitchFamily="34" charset="0"/>
                <a:ea typeface="宋体" pitchFamily="2" charset="-122"/>
                <a:sym typeface="宋体" pitchFamily="2" charset="-122"/>
              </a:rPr>
              <a:t>1</a:t>
            </a:r>
            <a:r>
              <a:rPr lang="zh-CN" altLang="en-US" sz="1400">
                <a:latin typeface="Arial" panose="020B0604020202090204" pitchFamily="34" charset="0"/>
                <a:ea typeface="宋体" pitchFamily="2" charset="-122"/>
                <a:sym typeface="宋体" pitchFamily="2" charset="-122"/>
              </a:rPr>
              <a:t>：</a:t>
            </a:r>
            <a:r>
              <a:rPr lang="zh-CN" altLang="zh-CN" sz="1400">
                <a:latin typeface="Arial" panose="020B0604020202090204" pitchFamily="34" charset="0"/>
                <a:ea typeface="宋体" pitchFamily="2" charset="-122"/>
                <a:sym typeface="宋体" pitchFamily="2" charset="-122"/>
              </a:rPr>
              <a:t>预聚类发现</a:t>
            </a:r>
            <a:r>
              <a:rPr lang="en-US" altLang="zh-CN" sz="1400">
                <a:latin typeface="Arial" panose="020B0604020202090204" pitchFamily="34" charset="0"/>
                <a:ea typeface="宋体" pitchFamily="2" charset="-122"/>
                <a:sym typeface="宋体" pitchFamily="2" charset="-122"/>
              </a:rPr>
              <a:t>domains</a:t>
            </a:r>
            <a:endParaRPr lang="en-US" altLang="zh-CN" sz="1400">
              <a:latin typeface="Arial" panose="020B0604020202090204" pitchFamily="34" charset="0"/>
              <a:ea typeface="宋体" pitchFamily="2" charset="-122"/>
              <a:sym typeface="宋体" pitchFamily="2" charset="-122"/>
            </a:endParaRPr>
          </a:p>
        </p:txBody>
      </p:sp>
      <p:sp>
        <p:nvSpPr>
          <p:cNvPr id="2054" name="文本框 6"/>
          <p:cNvSpPr txBox="1"/>
          <p:nvPr>
            <p:custDataLst>
              <p:tags r:id="rId5"/>
            </p:custDataLst>
          </p:nvPr>
        </p:nvSpPr>
        <p:spPr>
          <a:xfrm>
            <a:off x="5493385" y="5541963"/>
            <a:ext cx="2222500" cy="1041400"/>
          </a:xfrm>
          <a:prstGeom prst="rect">
            <a:avLst/>
          </a:prstGeom>
          <a:noFill/>
          <a:ln w="9525">
            <a:noFill/>
          </a:ln>
        </p:spPr>
        <p:txBody>
          <a:bodyPr wrap="square" anchor="t" anchorCtr="0"/>
          <a:p>
            <a:r>
              <a:rPr lang="zh-CN" altLang="zh-CN" sz="1400">
                <a:latin typeface="Arial" panose="020B0604020202090204" pitchFamily="34" charset="0"/>
                <a:ea typeface="宋体" pitchFamily="2" charset="-122"/>
                <a:sym typeface="宋体" pitchFamily="2" charset="-122"/>
              </a:rPr>
              <a:t>步骤</a:t>
            </a:r>
            <a:r>
              <a:rPr lang="en-US" altLang="zh-CN" sz="1400">
                <a:latin typeface="Arial" panose="020B0604020202090204" pitchFamily="34" charset="0"/>
                <a:ea typeface="宋体" pitchFamily="2" charset="-122"/>
                <a:sym typeface="宋体" pitchFamily="2" charset="-122"/>
              </a:rPr>
              <a:t>3</a:t>
            </a:r>
            <a:r>
              <a:rPr lang="zh-CN" altLang="en-US" sz="1400">
                <a:latin typeface="Arial" panose="020B0604020202090204" pitchFamily="34" charset="0"/>
                <a:ea typeface="宋体" pitchFamily="2" charset="-122"/>
                <a:sym typeface="宋体" pitchFamily="2" charset="-122"/>
              </a:rPr>
              <a:t>：</a:t>
            </a:r>
            <a:r>
              <a:rPr lang="en-US" altLang="zh-CN" sz="1400">
                <a:latin typeface="Arial" panose="020B0604020202090204" pitchFamily="34" charset="0"/>
                <a:ea typeface="宋体" pitchFamily="2" charset="-122"/>
                <a:sym typeface="宋体" pitchFamily="2" charset="-122"/>
              </a:rPr>
              <a:t>topicGAT</a:t>
            </a:r>
            <a:r>
              <a:rPr lang="zh-CN" altLang="en-US" sz="1400">
                <a:latin typeface="Arial" panose="020B0604020202090204" pitchFamily="34" charset="0"/>
                <a:ea typeface="宋体" pitchFamily="2" charset="-122"/>
                <a:sym typeface="宋体" pitchFamily="2" charset="-122"/>
              </a:rPr>
              <a:t>常规流程，获得比例分解结构</a:t>
            </a:r>
            <a:endParaRPr lang="zh-CN" altLang="en-US" sz="1400">
              <a:latin typeface="Arial" panose="020B0604020202090204" pitchFamily="34" charset="0"/>
              <a:ea typeface="宋体" pitchFamily="2" charset="-122"/>
              <a:sym typeface="宋体" pitchFamily="2" charset="-122"/>
            </a:endParaRPr>
          </a:p>
        </p:txBody>
      </p:sp>
      <p:sp>
        <p:nvSpPr>
          <p:cNvPr id="8" name="流程图: 联系 7"/>
          <p:cNvSpPr/>
          <p:nvPr/>
        </p:nvSpPr>
        <p:spPr>
          <a:xfrm>
            <a:off x="3657600" y="3933825"/>
            <a:ext cx="193675" cy="184150"/>
          </a:xfrm>
          <a:prstGeom prst="flowChartConnec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9" name="流程图: 联系 8"/>
          <p:cNvSpPr/>
          <p:nvPr>
            <p:custDataLst>
              <p:tags r:id="rId6"/>
            </p:custDataLst>
          </p:nvPr>
        </p:nvSpPr>
        <p:spPr>
          <a:xfrm>
            <a:off x="3978275" y="3881438"/>
            <a:ext cx="193675" cy="185738"/>
          </a:xfrm>
          <a:prstGeom prst="flowChartConnec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0" name="流程图: 联系 9"/>
          <p:cNvSpPr/>
          <p:nvPr>
            <p:custDataLst>
              <p:tags r:id="rId7"/>
            </p:custDataLst>
          </p:nvPr>
        </p:nvSpPr>
        <p:spPr>
          <a:xfrm>
            <a:off x="3911600" y="4187825"/>
            <a:ext cx="193675" cy="184150"/>
          </a:xfrm>
          <a:prstGeom prst="flowChartConnec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1" name="流程图: 联系 10"/>
          <p:cNvSpPr/>
          <p:nvPr>
            <p:custDataLst>
              <p:tags r:id="rId8"/>
            </p:custDataLst>
          </p:nvPr>
        </p:nvSpPr>
        <p:spPr>
          <a:xfrm>
            <a:off x="3333750" y="4721225"/>
            <a:ext cx="193675" cy="185738"/>
          </a:xfrm>
          <a:prstGeom prst="flowChartConnector">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2" name="流程图: 联系 11"/>
          <p:cNvSpPr/>
          <p:nvPr>
            <p:custDataLst>
              <p:tags r:id="rId9"/>
            </p:custDataLst>
          </p:nvPr>
        </p:nvSpPr>
        <p:spPr>
          <a:xfrm>
            <a:off x="3267075" y="5081588"/>
            <a:ext cx="193675" cy="185738"/>
          </a:xfrm>
          <a:prstGeom prst="flowChartConnector">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3" name="流程图: 联系 12"/>
          <p:cNvSpPr/>
          <p:nvPr>
            <p:custDataLst>
              <p:tags r:id="rId10"/>
            </p:custDataLst>
          </p:nvPr>
        </p:nvSpPr>
        <p:spPr>
          <a:xfrm>
            <a:off x="3587750" y="4975225"/>
            <a:ext cx="193675" cy="185738"/>
          </a:xfrm>
          <a:prstGeom prst="flowChartConnector">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4" name="流程图: 联系 13"/>
          <p:cNvSpPr/>
          <p:nvPr>
            <p:custDataLst>
              <p:tags r:id="rId11"/>
            </p:custDataLst>
          </p:nvPr>
        </p:nvSpPr>
        <p:spPr>
          <a:xfrm>
            <a:off x="4305300" y="4546600"/>
            <a:ext cx="193675" cy="184150"/>
          </a:xfrm>
          <a:prstGeom prst="flowChartConnector">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5" name="流程图: 联系 14"/>
          <p:cNvSpPr/>
          <p:nvPr>
            <p:custDataLst>
              <p:tags r:id="rId12"/>
            </p:custDataLst>
          </p:nvPr>
        </p:nvSpPr>
        <p:spPr>
          <a:xfrm>
            <a:off x="4305300" y="4984750"/>
            <a:ext cx="193675" cy="185738"/>
          </a:xfrm>
          <a:prstGeom prst="flowChartConnector">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6" name="流程图: 联系 15"/>
          <p:cNvSpPr/>
          <p:nvPr>
            <p:custDataLst>
              <p:tags r:id="rId13"/>
            </p:custDataLst>
          </p:nvPr>
        </p:nvSpPr>
        <p:spPr>
          <a:xfrm>
            <a:off x="4559300" y="4800600"/>
            <a:ext cx="193675" cy="184150"/>
          </a:xfrm>
          <a:prstGeom prst="flowChartConnector">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cxnSp>
        <p:nvCxnSpPr>
          <p:cNvPr id="17" name="直接连接符 16"/>
          <p:cNvCxnSpPr>
            <a:stCxn id="12" idx="0"/>
            <a:endCxn id="11" idx="4"/>
          </p:cNvCxnSpPr>
          <p:nvPr/>
        </p:nvCxnSpPr>
        <p:spPr>
          <a:xfrm flipV="1">
            <a:off x="3363913" y="4906963"/>
            <a:ext cx="66675" cy="174625"/>
          </a:xfrm>
          <a:prstGeom prst="line">
            <a:avLst/>
          </a:prstGeom>
        </p:spPr>
        <p:style>
          <a:lnRef idx="2">
            <a:schemeClr val="accent1"/>
          </a:lnRef>
          <a:fillRef idx="0">
            <a:srgbClr val="FFFFFF"/>
          </a:fillRef>
          <a:effectRef idx="0">
            <a:srgbClr val="FFFFFF"/>
          </a:effectRef>
          <a:fontRef idx="minor">
            <a:schemeClr val="tx1"/>
          </a:fontRef>
        </p:style>
      </p:cxnSp>
      <p:cxnSp>
        <p:nvCxnSpPr>
          <p:cNvPr id="18" name="直接连接符 17"/>
          <p:cNvCxnSpPr>
            <a:stCxn id="11" idx="5"/>
            <a:endCxn id="13" idx="1"/>
          </p:cNvCxnSpPr>
          <p:nvPr/>
        </p:nvCxnSpPr>
        <p:spPr>
          <a:xfrm>
            <a:off x="3498850" y="4879975"/>
            <a:ext cx="117475" cy="123825"/>
          </a:xfrm>
          <a:prstGeom prst="line">
            <a:avLst/>
          </a:prstGeom>
        </p:spPr>
        <p:style>
          <a:lnRef idx="2">
            <a:schemeClr val="accent1"/>
          </a:lnRef>
          <a:fillRef idx="0">
            <a:srgbClr val="FFFFFF"/>
          </a:fillRef>
          <a:effectRef idx="0">
            <a:srgbClr val="FFFFFF"/>
          </a:effectRef>
          <a:fontRef idx="minor">
            <a:schemeClr val="tx1"/>
          </a:fontRef>
        </p:style>
      </p:cxnSp>
      <p:cxnSp>
        <p:nvCxnSpPr>
          <p:cNvPr id="19" name="直接连接符 18"/>
          <p:cNvCxnSpPr>
            <a:stCxn id="12" idx="7"/>
            <a:endCxn id="13" idx="2"/>
          </p:cNvCxnSpPr>
          <p:nvPr/>
        </p:nvCxnSpPr>
        <p:spPr>
          <a:xfrm flipV="1">
            <a:off x="3432175" y="5068888"/>
            <a:ext cx="155575" cy="39688"/>
          </a:xfrm>
          <a:prstGeom prst="line">
            <a:avLst/>
          </a:prstGeom>
        </p:spPr>
        <p:style>
          <a:lnRef idx="2">
            <a:schemeClr val="accent1"/>
          </a:lnRef>
          <a:fillRef idx="0">
            <a:srgbClr val="FFFFFF"/>
          </a:fillRef>
          <a:effectRef idx="0">
            <a:srgbClr val="FFFFFF"/>
          </a:effectRef>
          <a:fontRef idx="minor">
            <a:schemeClr val="tx1"/>
          </a:fontRef>
        </p:style>
      </p:cxnSp>
      <p:cxnSp>
        <p:nvCxnSpPr>
          <p:cNvPr id="20" name="直接连接符 19"/>
          <p:cNvCxnSpPr>
            <a:stCxn id="8" idx="5"/>
            <a:endCxn id="10" idx="1"/>
          </p:cNvCxnSpPr>
          <p:nvPr/>
        </p:nvCxnSpPr>
        <p:spPr>
          <a:xfrm>
            <a:off x="3822700" y="4090988"/>
            <a:ext cx="117475" cy="123825"/>
          </a:xfrm>
          <a:prstGeom prst="line">
            <a:avLst/>
          </a:prstGeom>
        </p:spPr>
        <p:style>
          <a:lnRef idx="2">
            <a:schemeClr val="accent1"/>
          </a:lnRef>
          <a:fillRef idx="0">
            <a:srgbClr val="FFFFFF"/>
          </a:fillRef>
          <a:effectRef idx="0">
            <a:srgbClr val="FFFFFF"/>
          </a:effectRef>
          <a:fontRef idx="minor">
            <a:schemeClr val="tx1"/>
          </a:fontRef>
        </p:style>
      </p:cxnSp>
      <p:cxnSp>
        <p:nvCxnSpPr>
          <p:cNvPr id="21" name="直接连接符 20"/>
          <p:cNvCxnSpPr>
            <a:stCxn id="8" idx="7"/>
            <a:endCxn id="9" idx="2"/>
          </p:cNvCxnSpPr>
          <p:nvPr/>
        </p:nvCxnSpPr>
        <p:spPr>
          <a:xfrm>
            <a:off x="3822700" y="3960813"/>
            <a:ext cx="155575" cy="14288"/>
          </a:xfrm>
          <a:prstGeom prst="line">
            <a:avLst/>
          </a:prstGeom>
        </p:spPr>
        <p:style>
          <a:lnRef idx="2">
            <a:schemeClr val="accent1"/>
          </a:lnRef>
          <a:fillRef idx="0">
            <a:srgbClr val="FFFFFF"/>
          </a:fillRef>
          <a:effectRef idx="0">
            <a:srgbClr val="FFFFFF"/>
          </a:effectRef>
          <a:fontRef idx="minor">
            <a:schemeClr val="tx1"/>
          </a:fontRef>
        </p:style>
      </p:cxnSp>
      <p:cxnSp>
        <p:nvCxnSpPr>
          <p:cNvPr id="22" name="直接连接符 21"/>
          <p:cNvCxnSpPr>
            <a:stCxn id="9" idx="4"/>
            <a:endCxn id="10" idx="0"/>
          </p:cNvCxnSpPr>
          <p:nvPr/>
        </p:nvCxnSpPr>
        <p:spPr>
          <a:xfrm flipH="1">
            <a:off x="4008438" y="4067175"/>
            <a:ext cx="66675" cy="120650"/>
          </a:xfrm>
          <a:prstGeom prst="line">
            <a:avLst/>
          </a:prstGeom>
        </p:spPr>
        <p:style>
          <a:lnRef idx="2">
            <a:schemeClr val="accent1"/>
          </a:lnRef>
          <a:fillRef idx="0">
            <a:srgbClr val="FFFFFF"/>
          </a:fillRef>
          <a:effectRef idx="0">
            <a:srgbClr val="FFFFFF"/>
          </a:effectRef>
          <a:fontRef idx="minor">
            <a:schemeClr val="tx1"/>
          </a:fontRef>
        </p:style>
      </p:cxnSp>
      <p:cxnSp>
        <p:nvCxnSpPr>
          <p:cNvPr id="23" name="直接连接符 22"/>
          <p:cNvCxnSpPr>
            <a:stCxn id="14" idx="4"/>
            <a:endCxn id="15" idx="0"/>
          </p:cNvCxnSpPr>
          <p:nvPr/>
        </p:nvCxnSpPr>
        <p:spPr>
          <a:xfrm>
            <a:off x="4402138" y="4730750"/>
            <a:ext cx="0" cy="254000"/>
          </a:xfrm>
          <a:prstGeom prst="line">
            <a:avLst/>
          </a:prstGeom>
        </p:spPr>
        <p:style>
          <a:lnRef idx="2">
            <a:schemeClr val="accent1"/>
          </a:lnRef>
          <a:fillRef idx="0">
            <a:srgbClr val="FFFFFF"/>
          </a:fillRef>
          <a:effectRef idx="0">
            <a:srgbClr val="FFFFFF"/>
          </a:effectRef>
          <a:fontRef idx="minor">
            <a:schemeClr val="tx1"/>
          </a:fontRef>
        </p:style>
      </p:cxnSp>
      <p:cxnSp>
        <p:nvCxnSpPr>
          <p:cNvPr id="24" name="直接连接符 23"/>
          <p:cNvCxnSpPr>
            <a:stCxn id="14" idx="5"/>
            <a:endCxn id="16" idx="1"/>
          </p:cNvCxnSpPr>
          <p:nvPr/>
        </p:nvCxnSpPr>
        <p:spPr>
          <a:xfrm>
            <a:off x="4470400" y="4703763"/>
            <a:ext cx="117475" cy="123825"/>
          </a:xfrm>
          <a:prstGeom prst="line">
            <a:avLst/>
          </a:prstGeom>
        </p:spPr>
        <p:style>
          <a:lnRef idx="2">
            <a:schemeClr val="accent1"/>
          </a:lnRef>
          <a:fillRef idx="0">
            <a:srgbClr val="FFFFFF"/>
          </a:fillRef>
          <a:effectRef idx="0">
            <a:srgbClr val="FFFFFF"/>
          </a:effectRef>
          <a:fontRef idx="minor">
            <a:schemeClr val="tx1"/>
          </a:fontRef>
        </p:style>
      </p:cxnSp>
      <p:cxnSp>
        <p:nvCxnSpPr>
          <p:cNvPr id="25" name="直接连接符 24"/>
          <p:cNvCxnSpPr>
            <a:stCxn id="16" idx="3"/>
            <a:endCxn id="15" idx="7"/>
          </p:cNvCxnSpPr>
          <p:nvPr/>
        </p:nvCxnSpPr>
        <p:spPr>
          <a:xfrm flipH="1">
            <a:off x="4470400" y="4957763"/>
            <a:ext cx="117475" cy="55563"/>
          </a:xfrm>
          <a:prstGeom prst="line">
            <a:avLst/>
          </a:prstGeom>
        </p:spPr>
        <p:style>
          <a:lnRef idx="2">
            <a:schemeClr val="accent1"/>
          </a:lnRef>
          <a:fillRef idx="0">
            <a:srgbClr val="FFFFFF"/>
          </a:fillRef>
          <a:effectRef idx="0">
            <a:srgbClr val="FFFFFF"/>
          </a:effectRef>
          <a:fontRef idx="minor">
            <a:schemeClr val="tx1"/>
          </a:fontRef>
        </p:style>
      </p:cxnSp>
      <p:sp>
        <p:nvSpPr>
          <p:cNvPr id="27" name="椭圆 26"/>
          <p:cNvSpPr/>
          <p:nvPr/>
        </p:nvSpPr>
        <p:spPr>
          <a:xfrm>
            <a:off x="3441700" y="3571875"/>
            <a:ext cx="1008063" cy="93662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28" name="椭圆 27"/>
          <p:cNvSpPr/>
          <p:nvPr>
            <p:custDataLst>
              <p:tags r:id="rId14"/>
            </p:custDataLst>
          </p:nvPr>
        </p:nvSpPr>
        <p:spPr>
          <a:xfrm>
            <a:off x="2970213" y="4530725"/>
            <a:ext cx="1008063" cy="93662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29" name="椭圆 28"/>
          <p:cNvSpPr/>
          <p:nvPr>
            <p:custDataLst>
              <p:tags r:id="rId15"/>
            </p:custDataLst>
          </p:nvPr>
        </p:nvSpPr>
        <p:spPr>
          <a:xfrm>
            <a:off x="4075113" y="4371975"/>
            <a:ext cx="1008063" cy="93662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2076" name="文本框 29"/>
          <p:cNvSpPr txBox="1"/>
          <p:nvPr>
            <p:custDataLst>
              <p:tags r:id="rId16"/>
            </p:custDataLst>
          </p:nvPr>
        </p:nvSpPr>
        <p:spPr>
          <a:xfrm>
            <a:off x="3057525" y="5672138"/>
            <a:ext cx="2222500" cy="1041400"/>
          </a:xfrm>
          <a:prstGeom prst="rect">
            <a:avLst/>
          </a:prstGeom>
          <a:noFill/>
          <a:ln w="9525">
            <a:noFill/>
          </a:ln>
        </p:spPr>
        <p:txBody>
          <a:bodyPr wrap="square" anchor="t" anchorCtr="0"/>
          <a:p>
            <a:r>
              <a:rPr lang="zh-CN" altLang="zh-CN" sz="1400">
                <a:latin typeface="Arial" panose="020B0604020202090204" pitchFamily="34" charset="0"/>
                <a:ea typeface="宋体" pitchFamily="2" charset="-122"/>
                <a:sym typeface="宋体" pitchFamily="2" charset="-122"/>
              </a:rPr>
              <a:t>步骤</a:t>
            </a:r>
            <a:r>
              <a:rPr lang="en-US" altLang="zh-CN" sz="1400">
                <a:latin typeface="Arial" panose="020B0604020202090204" pitchFamily="34" charset="0"/>
                <a:ea typeface="宋体" pitchFamily="2" charset="-122"/>
                <a:sym typeface="宋体" pitchFamily="2" charset="-122"/>
              </a:rPr>
              <a:t>2</a:t>
            </a:r>
            <a:r>
              <a:rPr lang="zh-CN" altLang="en-US" sz="1400">
                <a:latin typeface="Arial" panose="020B0604020202090204" pitchFamily="34" charset="0"/>
                <a:ea typeface="宋体" pitchFamily="2" charset="-122"/>
                <a:sym typeface="宋体" pitchFamily="2" charset="-122"/>
              </a:rPr>
              <a:t>：</a:t>
            </a:r>
            <a:r>
              <a:rPr lang="zh-CN" altLang="zh-CN" sz="1400">
                <a:latin typeface="Arial" panose="020B0604020202090204" pitchFamily="34" charset="0"/>
                <a:ea typeface="宋体" pitchFamily="2" charset="-122"/>
                <a:sym typeface="宋体" pitchFamily="2" charset="-122"/>
              </a:rPr>
              <a:t>构建异质图，每一个</a:t>
            </a:r>
            <a:r>
              <a:rPr lang="en-US" altLang="zh-CN" sz="1400">
                <a:latin typeface="Arial" panose="020B0604020202090204" pitchFamily="34" charset="0"/>
                <a:ea typeface="宋体" pitchFamily="2" charset="-122"/>
                <a:sym typeface="宋体" pitchFamily="2" charset="-122"/>
              </a:rPr>
              <a:t>domain</a:t>
            </a:r>
            <a:r>
              <a:rPr lang="zh-CN" altLang="en-US" sz="1400">
                <a:latin typeface="Arial" panose="020B0604020202090204" pitchFamily="34" charset="0"/>
                <a:ea typeface="宋体" pitchFamily="2" charset="-122"/>
                <a:sym typeface="宋体" pitchFamily="2" charset="-122"/>
              </a:rPr>
              <a:t>的节点归为同一个类别。减小</a:t>
            </a:r>
            <a:r>
              <a:rPr lang="en-US" altLang="zh-CN" sz="1400">
                <a:latin typeface="Arial" panose="020B0604020202090204" pitchFamily="34" charset="0"/>
                <a:ea typeface="宋体" pitchFamily="2" charset="-122"/>
                <a:sym typeface="宋体" pitchFamily="2" charset="-122"/>
              </a:rPr>
              <a:t>domain</a:t>
            </a:r>
            <a:r>
              <a:rPr lang="zh-CN" altLang="en-US" sz="1400">
                <a:latin typeface="Arial" panose="020B0604020202090204" pitchFamily="34" charset="0"/>
                <a:ea typeface="宋体" pitchFamily="2" charset="-122"/>
                <a:sym typeface="宋体" pitchFamily="2" charset="-122"/>
              </a:rPr>
              <a:t>之间边的权重。</a:t>
            </a:r>
            <a:endParaRPr lang="zh-CN" altLang="en-US" sz="1400">
              <a:latin typeface="Arial" panose="020B0604020202090204" pitchFamily="34" charset="0"/>
              <a:ea typeface="宋体" pitchFamily="2" charset="-122"/>
              <a:sym typeface="宋体" pitchFamily="2" charset="-122"/>
            </a:endParaRPr>
          </a:p>
        </p:txBody>
      </p:sp>
      <p:pic>
        <p:nvPicPr>
          <p:cNvPr id="2077" name="图片 31" descr="predict_results_pie_plot"/>
          <p:cNvPicPr>
            <a:picLocks noChangeAspect="1"/>
          </p:cNvPicPr>
          <p:nvPr/>
        </p:nvPicPr>
        <p:blipFill>
          <a:blip r:embed="rId17"/>
          <a:stretch>
            <a:fillRect/>
          </a:stretch>
        </p:blipFill>
        <p:spPr>
          <a:xfrm>
            <a:off x="5530533" y="3960813"/>
            <a:ext cx="2311400" cy="1411287"/>
          </a:xfrm>
          <a:prstGeom prst="rect">
            <a:avLst/>
          </a:prstGeom>
          <a:noFill/>
          <a:ln w="9525">
            <a:noFill/>
          </a:ln>
        </p:spPr>
      </p:pic>
      <p:sp>
        <p:nvSpPr>
          <p:cNvPr id="3073" name="文本框 1"/>
          <p:cNvSpPr txBox="1"/>
          <p:nvPr/>
        </p:nvSpPr>
        <p:spPr>
          <a:xfrm>
            <a:off x="7581900" y="1264920"/>
            <a:ext cx="4468495" cy="1476375"/>
          </a:xfrm>
          <a:prstGeom prst="rect">
            <a:avLst/>
          </a:prstGeom>
          <a:noFill/>
          <a:ln w="9525">
            <a:noFill/>
          </a:ln>
        </p:spPr>
        <p:txBody>
          <a:bodyPr wrap="square" anchor="t" anchorCtr="0">
            <a:spAutoFit/>
          </a:bodyPr>
          <a:p>
            <a:r>
              <a:rPr lang="en-US" altLang="zh-CN">
                <a:latin typeface="Arial" panose="020B0604020202090204" pitchFamily="34" charset="0"/>
                <a:ea typeface="宋体" pitchFamily="2" charset="-122"/>
              </a:rPr>
              <a:t>1.</a:t>
            </a:r>
            <a:r>
              <a:rPr lang="zh-CN" altLang="en-US">
                <a:latin typeface="Arial" panose="020B0604020202090204" pitchFamily="34" charset="0"/>
                <a:ea typeface="宋体" pitchFamily="2" charset="-122"/>
              </a:rPr>
              <a:t>考虑边界后，去除了大量未提供价值的边。以</a:t>
            </a:r>
            <a:r>
              <a:rPr lang="en-US" altLang="zh-CN">
                <a:latin typeface="Arial" panose="020B0604020202090204" pitchFamily="34" charset="0"/>
                <a:ea typeface="宋体" pitchFamily="2" charset="-122"/>
              </a:rPr>
              <a:t>MERFISH-ID1-0.01-50</a:t>
            </a:r>
            <a:r>
              <a:rPr lang="zh-CN" altLang="en-US">
                <a:latin typeface="Arial" panose="020B0604020202090204" pitchFamily="34" charset="0"/>
                <a:ea typeface="宋体" pitchFamily="2" charset="-122"/>
              </a:rPr>
              <a:t>数据集为例，在构建空间相似图时，去除了757326个</a:t>
            </a:r>
            <a:r>
              <a:rPr lang="en-US" altLang="zh-CN">
                <a:latin typeface="Arial" panose="020B0604020202090204" pitchFamily="34" charset="0"/>
                <a:ea typeface="宋体" pitchFamily="2" charset="-122"/>
              </a:rPr>
              <a:t>domain</a:t>
            </a:r>
            <a:r>
              <a:rPr lang="zh-CN" altLang="en-US">
                <a:latin typeface="Arial" panose="020B0604020202090204" pitchFamily="34" charset="0"/>
                <a:ea typeface="宋体" pitchFamily="2" charset="-122"/>
              </a:rPr>
              <a:t>间的边,保留了 8874条</a:t>
            </a:r>
            <a:r>
              <a:rPr lang="en-US" altLang="zh-CN">
                <a:latin typeface="Arial" panose="020B0604020202090204" pitchFamily="34" charset="0"/>
                <a:ea typeface="宋体" pitchFamily="2" charset="-122"/>
              </a:rPr>
              <a:t>domain</a:t>
            </a:r>
            <a:r>
              <a:rPr lang="zh-CN" altLang="en-US">
                <a:latin typeface="Arial" panose="020B0604020202090204" pitchFamily="34" charset="0"/>
                <a:ea typeface="宋体" pitchFamily="2" charset="-122"/>
              </a:rPr>
              <a:t>内的边，提高了计算效率；</a:t>
            </a:r>
            <a:endParaRPr lang="zh-CN" altLang="en-US">
              <a:latin typeface="Arial" panose="020B0604020202090204" pitchFamily="34" charset="0"/>
              <a:ea typeface="宋体" pitchFamily="2" charset="-122"/>
            </a:endParaRPr>
          </a:p>
        </p:txBody>
      </p:sp>
      <p:graphicFrame>
        <p:nvGraphicFramePr>
          <p:cNvPr id="6" name="表格 5"/>
          <p:cNvGraphicFramePr/>
          <p:nvPr>
            <p:custDataLst>
              <p:tags r:id="rId18"/>
            </p:custDataLst>
          </p:nvPr>
        </p:nvGraphicFramePr>
        <p:xfrm>
          <a:off x="7929245" y="4078605"/>
          <a:ext cx="4210685" cy="1463675"/>
        </p:xfrm>
        <a:graphic>
          <a:graphicData uri="http://schemas.openxmlformats.org/drawingml/2006/table">
            <a:tbl>
              <a:tblPr/>
              <a:tblGrid>
                <a:gridCol w="1132205"/>
                <a:gridCol w="1037590"/>
                <a:gridCol w="1035685"/>
                <a:gridCol w="1005205"/>
              </a:tblGrid>
              <a:tr h="462915">
                <a:tc>
                  <a:txBody>
                    <a:bodyPr/>
                    <a:p>
                      <a:pPr algn="ctr">
                        <a:buNone/>
                      </a:pP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600" b="0">
                          <a:solidFill>
                            <a:srgbClr val="000000"/>
                          </a:solidFill>
                          <a:latin typeface="宋体" pitchFamily="2" charset="-122"/>
                        </a:rPr>
                        <a:t>PCC</a:t>
                      </a: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600" b="0">
                          <a:solidFill>
                            <a:srgbClr val="000000"/>
                          </a:solidFill>
                          <a:latin typeface="宋体" pitchFamily="2" charset="-122"/>
                        </a:rPr>
                        <a:t>RMSE</a:t>
                      </a: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600" b="0">
                          <a:solidFill>
                            <a:srgbClr val="000000"/>
                          </a:solidFill>
                          <a:latin typeface="宋体" pitchFamily="2" charset="-122"/>
                        </a:rPr>
                        <a:t>JSD</a:t>
                      </a: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62915">
                <a:tc>
                  <a:txBody>
                    <a:bodyPr/>
                    <a:p>
                      <a:pPr algn="ctr">
                        <a:buNone/>
                      </a:pPr>
                      <a:r>
                        <a:rPr lang="zh-CN" sz="1600" b="0">
                          <a:solidFill>
                            <a:srgbClr val="000000"/>
                          </a:solidFill>
                          <a:latin typeface="Arial" panose="020B0604020202090204" pitchFamily="34" charset="0"/>
                          <a:ea typeface="宋体" pitchFamily="2" charset="-122"/>
                        </a:rPr>
                        <a:t>不加边界</a:t>
                      </a:r>
                      <a:endParaRPr lang="zh-CN" altLang="en-US" sz="1600" b="0">
                        <a:solidFill>
                          <a:srgbClr val="000000"/>
                        </a:solidFill>
                        <a:latin typeface="Arial" panose="020B0604020202090204" pitchFamily="34" charset="0"/>
                        <a:ea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600" b="0">
                          <a:solidFill>
                            <a:srgbClr val="000000"/>
                          </a:solidFill>
                          <a:latin typeface="宋体" pitchFamily="2" charset="-122"/>
                        </a:rPr>
                        <a:t>0.581557028</a:t>
                      </a: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600" b="0">
                          <a:solidFill>
                            <a:srgbClr val="000000"/>
                          </a:solidFill>
                          <a:latin typeface="宋体" pitchFamily="2" charset="-122"/>
                        </a:rPr>
                        <a:t>6.428736658</a:t>
                      </a: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600" b="0">
                          <a:solidFill>
                            <a:srgbClr val="000000"/>
                          </a:solidFill>
                          <a:latin typeface="宋体" pitchFamily="2" charset="-122"/>
                        </a:rPr>
                        <a:t>0.449113615</a:t>
                      </a: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62915">
                <a:tc>
                  <a:txBody>
                    <a:bodyPr/>
                    <a:p>
                      <a:pPr algn="ctr">
                        <a:buNone/>
                      </a:pPr>
                      <a:r>
                        <a:rPr lang="zh-CN" sz="1600" b="0">
                          <a:solidFill>
                            <a:srgbClr val="000000"/>
                          </a:solidFill>
                          <a:latin typeface="Arial" panose="020B0604020202090204" pitchFamily="34" charset="0"/>
                          <a:ea typeface="宋体" pitchFamily="2" charset="-122"/>
                        </a:rPr>
                        <a:t>加边界</a:t>
                      </a:r>
                      <a:endParaRPr lang="zh-CN" altLang="en-US" sz="1600" b="0">
                        <a:solidFill>
                          <a:srgbClr val="000000"/>
                        </a:solidFill>
                        <a:latin typeface="Arial" panose="020B0604020202090204" pitchFamily="34" charset="0"/>
                        <a:ea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600" b="0">
                          <a:solidFill>
                            <a:srgbClr val="000000"/>
                          </a:solidFill>
                          <a:latin typeface="宋体" pitchFamily="2" charset="-122"/>
                        </a:rPr>
                        <a:t>0.5978598</a:t>
                      </a: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600" b="0">
                          <a:solidFill>
                            <a:srgbClr val="000000"/>
                          </a:solidFill>
                          <a:latin typeface="宋体" pitchFamily="2" charset="-122"/>
                        </a:rPr>
                        <a:t>6.355703312</a:t>
                      </a: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algn="ctr">
                        <a:buNone/>
                      </a:pPr>
                      <a:r>
                        <a:rPr lang="en-US" sz="1600" b="0">
                          <a:solidFill>
                            <a:srgbClr val="000000"/>
                          </a:solidFill>
                          <a:latin typeface="宋体" pitchFamily="2" charset="-122"/>
                        </a:rPr>
                        <a:t>0.442539945</a:t>
                      </a:r>
                      <a:endParaRPr lang="en-US" altLang="en-US" sz="1600" b="0">
                        <a:solidFill>
                          <a:srgbClr val="000000"/>
                        </a:solidFill>
                        <a:latin typeface="宋体" pitchFamily="2" charset="-122"/>
                      </a:endParaRPr>
                    </a:p>
                  </a:txBody>
                  <a:tcPr marL="12700" marR="12700" marT="12700" marB="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 name="文本框 1"/>
          <p:cNvSpPr txBox="1"/>
          <p:nvPr/>
        </p:nvSpPr>
        <p:spPr>
          <a:xfrm>
            <a:off x="9852660" y="2389505"/>
            <a:ext cx="2730500" cy="368300"/>
          </a:xfrm>
          <a:prstGeom prst="rect">
            <a:avLst/>
          </a:prstGeom>
          <a:noFill/>
        </p:spPr>
        <p:txBody>
          <a:bodyPr wrap="square" rtlCol="0">
            <a:spAutoFit/>
          </a:bodyPr>
          <a:p>
            <a:r>
              <a:rPr lang="en-US" altLang="zh-CN"/>
              <a:t># edge</a:t>
            </a:r>
            <a:r>
              <a:rPr lang="zh-CN" altLang="en-US"/>
              <a:t>数记录</a:t>
            </a:r>
            <a:r>
              <a:rPr lang="zh-CN" altLang="en-US"/>
              <a:t>并对比</a:t>
            </a:r>
            <a:endParaRPr lang="zh-CN" altLang="en-US"/>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en-US" altLang="zh-CN">
                <a:sym typeface="+mn-ea"/>
              </a:rPr>
              <a:t>pseudo-spot </a:t>
            </a:r>
            <a:r>
              <a:rPr lang="zh-CN" altLang="en-US">
                <a:sym typeface="+mn-ea"/>
              </a:rPr>
              <a:t>数对结果的影响和</a:t>
            </a:r>
            <a:r>
              <a:rPr lang="en-US" altLang="zh-CN">
                <a:sym typeface="+mn-ea"/>
              </a:rPr>
              <a:t>stereo-seq</a:t>
            </a:r>
            <a:r>
              <a:rPr lang="zh-CN" altLang="en-US">
                <a:sym typeface="+mn-ea"/>
              </a:rPr>
              <a:t>结果</a:t>
            </a:r>
            <a:endParaRPr lang="zh-CN" altLang="en-US">
              <a:sym typeface="+mn-ea"/>
            </a:endParaRPr>
          </a:p>
        </p:txBody>
      </p:sp>
      <p:sp>
        <p:nvSpPr>
          <p:cNvPr id="4" name="文本占位符 3"/>
          <p:cNvSpPr>
            <a:spLocks noGrp="1"/>
          </p:cNvSpPr>
          <p:nvPr>
            <p:ph type="body" idx="1"/>
          </p:nvPr>
        </p:nvSpPr>
        <p:spPr>
          <a:xfrm>
            <a:off x="839153" y="560388"/>
            <a:ext cx="5157787" cy="823912"/>
          </a:xfrm>
        </p:spPr>
        <p:txBody>
          <a:bodyPr/>
          <a:p>
            <a:r>
              <a:rPr lang="en-US" altLang="zh-CN">
                <a:sym typeface="+mn-ea"/>
              </a:rPr>
              <a:t>GAT</a:t>
            </a:r>
            <a:endParaRPr lang="zh-CN" altLang="en-US" b="1">
              <a:solidFill>
                <a:srgbClr val="9A0000"/>
              </a:solidFill>
              <a:sym typeface="+mn-ea"/>
            </a:endParaRPr>
          </a:p>
        </p:txBody>
      </p:sp>
      <p:sp>
        <p:nvSpPr>
          <p:cNvPr id="2" name="灯片编号占位符 1"/>
          <p:cNvSpPr>
            <a:spLocks noGrp="1"/>
          </p:cNvSpPr>
          <p:nvPr>
            <p:ph type="sldNum" idx="12"/>
          </p:nvPr>
        </p:nvSpPr>
        <p:spPr/>
        <p:txBody>
          <a:bodyPr/>
          <a:p>
            <a:fld id="{185F3CB9-A92A-47EC-B73D-D357827C19A2}" type="slidenum">
              <a:rPr lang="zh-CN" altLang="zh-CN"/>
            </a:fld>
            <a:endParaRPr lang="zh-CN" altLang="zh-CN"/>
          </a:p>
        </p:txBody>
      </p:sp>
      <p:pic>
        <p:nvPicPr>
          <p:cNvPr id="9" name="图片 8" descr="/Users/zhaolab3/Library/Containers/com.kingsoft.wpsoffice.mac/Data/tmp/picturecompress_20240105131533/output_30.pngoutput_30"/>
          <p:cNvPicPr>
            <a:picLocks noChangeAspect="1"/>
          </p:cNvPicPr>
          <p:nvPr/>
        </p:nvPicPr>
        <p:blipFill>
          <a:blip r:embed="rId1"/>
          <a:stretch>
            <a:fillRect/>
          </a:stretch>
        </p:blipFill>
        <p:spPr>
          <a:xfrm>
            <a:off x="285750" y="1668145"/>
            <a:ext cx="3599180" cy="2399665"/>
          </a:xfrm>
          <a:prstGeom prst="rect">
            <a:avLst/>
          </a:prstGeom>
        </p:spPr>
      </p:pic>
      <p:pic>
        <p:nvPicPr>
          <p:cNvPr id="10" name="图片 9" descr="/Users/zhaolab3/Library/Containers/com.kingsoft.wpsoffice.mac/Data/tmp/picturecompress_20240105131533/output_31.pngoutput_31"/>
          <p:cNvPicPr>
            <a:picLocks noChangeAspect="1"/>
          </p:cNvPicPr>
          <p:nvPr/>
        </p:nvPicPr>
        <p:blipFill>
          <a:blip r:embed="rId2"/>
          <a:stretch>
            <a:fillRect/>
          </a:stretch>
        </p:blipFill>
        <p:spPr>
          <a:xfrm>
            <a:off x="285750" y="4067810"/>
            <a:ext cx="3598545" cy="2399030"/>
          </a:xfrm>
          <a:prstGeom prst="rect">
            <a:avLst/>
          </a:prstGeom>
        </p:spPr>
      </p:pic>
      <p:sp>
        <p:nvSpPr>
          <p:cNvPr id="11" name="文本框 10"/>
          <p:cNvSpPr txBox="1"/>
          <p:nvPr/>
        </p:nvSpPr>
        <p:spPr>
          <a:xfrm>
            <a:off x="1061085" y="1453515"/>
            <a:ext cx="3180080" cy="368300"/>
          </a:xfrm>
          <a:prstGeom prst="rect">
            <a:avLst/>
          </a:prstGeom>
          <a:noFill/>
        </p:spPr>
        <p:txBody>
          <a:bodyPr wrap="square" rtlCol="0">
            <a:spAutoFit/>
          </a:bodyPr>
          <a:p>
            <a:r>
              <a:rPr lang="en-US" altLang="zh-CN"/>
              <a:t>ster</a:t>
            </a:r>
            <a:r>
              <a:rPr lang="en-US" altLang="zh-CN"/>
              <a:t>eo-seq zebrafish </a:t>
            </a:r>
            <a:endParaRPr lang="zh-CN" altLang="en-US"/>
          </a:p>
        </p:txBody>
      </p:sp>
      <p:pic>
        <p:nvPicPr>
          <p:cNvPr id="14" name="图片 13" descr="/Users/zhaolab3/Library/Containers/com.kingsoft.wpsoffice.mac/Data/tmp/picturecompress_20240105131533/output_32.pngoutput_32"/>
          <p:cNvPicPr>
            <a:picLocks noChangeAspect="1"/>
          </p:cNvPicPr>
          <p:nvPr>
            <p:custDataLst>
              <p:tags r:id="rId3"/>
            </p:custDataLst>
          </p:nvPr>
        </p:nvPicPr>
        <p:blipFill>
          <a:blip r:embed="rId4"/>
          <a:stretch>
            <a:fillRect/>
          </a:stretch>
        </p:blipFill>
        <p:spPr>
          <a:xfrm>
            <a:off x="7832090" y="1641475"/>
            <a:ext cx="3710305" cy="2453005"/>
          </a:xfrm>
          <a:prstGeom prst="rect">
            <a:avLst/>
          </a:prstGeom>
        </p:spPr>
      </p:pic>
      <p:pic>
        <p:nvPicPr>
          <p:cNvPr id="15" name="图片 14" descr="/Users/zhaolab3/Library/Containers/com.kingsoft.wpsoffice.mac/Data/tmp/picturecompress_20240105131533/output_33.pngoutput_33"/>
          <p:cNvPicPr>
            <a:picLocks noChangeAspect="1"/>
          </p:cNvPicPr>
          <p:nvPr>
            <p:custDataLst>
              <p:tags r:id="rId5"/>
            </p:custDataLst>
          </p:nvPr>
        </p:nvPicPr>
        <p:blipFill>
          <a:blip r:embed="rId6"/>
          <a:stretch>
            <a:fillRect/>
          </a:stretch>
        </p:blipFill>
        <p:spPr>
          <a:xfrm>
            <a:off x="7832090" y="4094480"/>
            <a:ext cx="3796030" cy="2491105"/>
          </a:xfrm>
          <a:prstGeom prst="rect">
            <a:avLst/>
          </a:prstGeom>
        </p:spPr>
      </p:pic>
      <p:sp>
        <p:nvSpPr>
          <p:cNvPr id="18" name="文本框 17"/>
          <p:cNvSpPr txBox="1"/>
          <p:nvPr>
            <p:custDataLst>
              <p:tags r:id="rId7"/>
            </p:custDataLst>
          </p:nvPr>
        </p:nvSpPr>
        <p:spPr>
          <a:xfrm>
            <a:off x="3547745" y="1891030"/>
            <a:ext cx="3503295" cy="922020"/>
          </a:xfrm>
          <a:prstGeom prst="rect">
            <a:avLst/>
          </a:prstGeom>
          <a:noFill/>
        </p:spPr>
        <p:txBody>
          <a:bodyPr wrap="square" rtlCol="0">
            <a:spAutoFit/>
          </a:bodyPr>
          <a:p>
            <a:r>
              <a:rPr lang="zh-CN"/>
              <a:t>调优结果（取</a:t>
            </a:r>
            <a:r>
              <a:rPr lang="en-US" altLang="zh-CN"/>
              <a:t>10000</a:t>
            </a:r>
            <a:r>
              <a:rPr lang="zh-CN" altLang="en-US"/>
              <a:t>个</a:t>
            </a:r>
            <a:r>
              <a:rPr lang="en-US" altLang="zh-CN"/>
              <a:t>spot</a:t>
            </a:r>
            <a:r>
              <a:rPr lang="zh-CN" altLang="en-US"/>
              <a:t>，</a:t>
            </a:r>
            <a:r>
              <a:rPr lang="en-US" altLang="zh-CN"/>
              <a:t>seed</a:t>
            </a:r>
            <a:r>
              <a:rPr lang="zh-CN" altLang="en-US"/>
              <a:t>设置为</a:t>
            </a:r>
            <a:r>
              <a:rPr lang="en-US" altLang="zh-CN"/>
              <a:t>10,20</a:t>
            </a:r>
            <a:r>
              <a:rPr lang="zh-CN" altLang="en-US"/>
              <a:t>，</a:t>
            </a:r>
            <a:r>
              <a:rPr lang="en-US" altLang="en-US"/>
              <a:t>...</a:t>
            </a:r>
            <a:r>
              <a:rPr lang="zh-CN" altLang="en-US"/>
              <a:t>，</a:t>
            </a:r>
            <a:r>
              <a:rPr lang="en-US" altLang="zh-CN"/>
              <a:t>100</a:t>
            </a:r>
            <a:r>
              <a:rPr lang="zh-CN" altLang="en-US"/>
              <a:t>，取</a:t>
            </a:r>
            <a:r>
              <a:rPr lang="en-US" altLang="zh-CN"/>
              <a:t>10</a:t>
            </a:r>
            <a:r>
              <a:rPr lang="zh-CN" altLang="en-US"/>
              <a:t>次结果的平均值</a:t>
            </a:r>
            <a:r>
              <a:rPr lang="zh-CN"/>
              <a:t>）</a:t>
            </a:r>
            <a:endParaRPr lang="en-US" altLang="zh-CN"/>
          </a:p>
        </p:txBody>
      </p:sp>
      <p:graphicFrame>
        <p:nvGraphicFramePr>
          <p:cNvPr id="19" name="表格 18"/>
          <p:cNvGraphicFramePr/>
          <p:nvPr>
            <p:custDataLst>
              <p:tags r:id="rId8"/>
            </p:custDataLst>
          </p:nvPr>
        </p:nvGraphicFramePr>
        <p:xfrm>
          <a:off x="3884295" y="3242945"/>
          <a:ext cx="3502660" cy="1849120"/>
        </p:xfrm>
        <a:graphic>
          <a:graphicData uri="http://schemas.openxmlformats.org/drawingml/2006/table">
            <a:tbl>
              <a:tblPr/>
              <a:tblGrid>
                <a:gridCol w="770255"/>
                <a:gridCol w="1167130"/>
                <a:gridCol w="1565275"/>
              </a:tblGrid>
              <a:tr h="454660">
                <a:tc>
                  <a:txBody>
                    <a:bodyPr/>
                    <a:p>
                      <a:pPr indent="0" algn="ctr">
                        <a:buNone/>
                      </a:pP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RMSE</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JSD</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54660">
                <a:tc>
                  <a:txBody>
                    <a:bodyPr/>
                    <a:p>
                      <a:pPr indent="0" algn="ctr">
                        <a:buNone/>
                      </a:pPr>
                      <a:r>
                        <a:rPr lang="en-US" sz="1400" b="0">
                          <a:solidFill>
                            <a:srgbClr val="000000"/>
                          </a:solidFill>
                          <a:latin typeface="宋体" pitchFamily="2" charset="-122"/>
                        </a:rPr>
                        <a:t>RCTD</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2.748424308</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0.244585394</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5140">
                <a:tc>
                  <a:txBody>
                    <a:bodyPr/>
                    <a:p>
                      <a:pPr indent="0" algn="ctr">
                        <a:buNone/>
                      </a:pPr>
                      <a:r>
                        <a:rPr lang="en-US" sz="1400" b="0">
                          <a:solidFill>
                            <a:srgbClr val="000000"/>
                          </a:solidFill>
                          <a:latin typeface="宋体" pitchFamily="2" charset="-122"/>
                        </a:rPr>
                        <a:t>STdGCN</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2.738702785</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0.231212999</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54660">
                <a:tc>
                  <a:txBody>
                    <a:bodyPr/>
                    <a:p>
                      <a:pPr indent="0" algn="ctr">
                        <a:buNone/>
                      </a:pPr>
                      <a:r>
                        <a:rPr lang="en-US" sz="1400" b="1">
                          <a:solidFill>
                            <a:srgbClr val="000000"/>
                          </a:solidFill>
                          <a:latin typeface="宋体" pitchFamily="2" charset="-122"/>
                        </a:rPr>
                        <a:t>GAT</a:t>
                      </a:r>
                      <a:endParaRPr lang="en-US" altLang="en-US" sz="1400" b="1">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itchFamily="2" charset="-122"/>
                        </a:rPr>
                        <a:t>2.632269627</a:t>
                      </a:r>
                      <a:endParaRPr lang="en-US" altLang="en-US" sz="1400" b="1">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itchFamily="2" charset="-122"/>
                        </a:rPr>
                        <a:t>0.23805383</a:t>
                      </a:r>
                      <a:endParaRPr lang="en-US" altLang="en-US" sz="1400" b="1">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en-US" altLang="zh-CN">
                <a:sym typeface="+mn-ea"/>
              </a:rPr>
              <a:t>SeqFISH+</a:t>
            </a:r>
            <a:r>
              <a:rPr lang="zh-CN" altLang="en-US">
                <a:sym typeface="+mn-ea"/>
              </a:rPr>
              <a:t>数据集上，</a:t>
            </a:r>
            <a:r>
              <a:rPr lang="zh-CN">
                <a:sym typeface="+mn-ea"/>
              </a:rPr>
              <a:t>调优结果</a:t>
            </a:r>
            <a:endParaRPr lang="zh-CN" altLang="en-US"/>
          </a:p>
        </p:txBody>
      </p:sp>
      <p:sp>
        <p:nvSpPr>
          <p:cNvPr id="4" name="文本占位符 3"/>
          <p:cNvSpPr>
            <a:spLocks noGrp="1"/>
          </p:cNvSpPr>
          <p:nvPr>
            <p:ph type="body" idx="1"/>
          </p:nvPr>
        </p:nvSpPr>
        <p:spPr>
          <a:xfrm>
            <a:off x="839153" y="560388"/>
            <a:ext cx="5157787" cy="823912"/>
          </a:xfrm>
        </p:spPr>
        <p:txBody>
          <a:bodyPr/>
          <a:p>
            <a:r>
              <a:rPr lang="en-US" altLang="zh-CN">
                <a:sym typeface="+mn-ea"/>
              </a:rPr>
              <a:t>GAT</a:t>
            </a:r>
            <a:endParaRPr lang="zh-CN" altLang="en-US" b="1">
              <a:solidFill>
                <a:srgbClr val="9A0000"/>
              </a:solidFill>
              <a:sym typeface="+mn-ea"/>
            </a:endParaRPr>
          </a:p>
        </p:txBody>
      </p:sp>
      <p:sp>
        <p:nvSpPr>
          <p:cNvPr id="2" name="灯片编号占位符 1"/>
          <p:cNvSpPr>
            <a:spLocks noGrp="1"/>
          </p:cNvSpPr>
          <p:nvPr>
            <p:ph type="sldNum" idx="12"/>
          </p:nvPr>
        </p:nvSpPr>
        <p:spPr/>
        <p:txBody>
          <a:bodyPr/>
          <a:p>
            <a:fld id="{185F3CB9-A92A-47EC-B73D-D357827C19A2}" type="slidenum">
              <a:rPr lang="zh-CN" altLang="zh-CN"/>
            </a:fld>
            <a:endParaRPr lang="zh-CN" altLang="zh-CN"/>
          </a:p>
        </p:txBody>
      </p:sp>
      <p:graphicFrame>
        <p:nvGraphicFramePr>
          <p:cNvPr id="5" name="表格 4"/>
          <p:cNvGraphicFramePr/>
          <p:nvPr>
            <p:custDataLst>
              <p:tags r:id="rId1"/>
            </p:custDataLst>
          </p:nvPr>
        </p:nvGraphicFramePr>
        <p:xfrm>
          <a:off x="1224280" y="2384425"/>
          <a:ext cx="4767580" cy="1899920"/>
        </p:xfrm>
        <a:graphic>
          <a:graphicData uri="http://schemas.openxmlformats.org/drawingml/2006/table">
            <a:tbl>
              <a:tblPr/>
              <a:tblGrid>
                <a:gridCol w="1242695"/>
                <a:gridCol w="1760855"/>
                <a:gridCol w="1764030"/>
              </a:tblGrid>
              <a:tr h="474980">
                <a:tc>
                  <a:txBody>
                    <a:bodyPr/>
                    <a:p>
                      <a:pPr indent="0" algn="ctr">
                        <a:buNone/>
                      </a:pP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RMSE</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JSD</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74980">
                <a:tc>
                  <a:txBody>
                    <a:bodyPr/>
                    <a:p>
                      <a:pPr indent="0" algn="ctr">
                        <a:buNone/>
                      </a:pPr>
                      <a:r>
                        <a:rPr lang="en-US" sz="1400" b="0">
                          <a:solidFill>
                            <a:srgbClr val="000000"/>
                          </a:solidFill>
                          <a:latin typeface="宋体" pitchFamily="2" charset="-122"/>
                        </a:rPr>
                        <a:t>RCTD</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1.332756881</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0.197386444</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74980">
                <a:tc>
                  <a:txBody>
                    <a:bodyPr/>
                    <a:p>
                      <a:pPr indent="0" algn="ctr">
                        <a:buNone/>
                      </a:pPr>
                      <a:r>
                        <a:rPr lang="en-US" sz="1400" b="0">
                          <a:solidFill>
                            <a:srgbClr val="000000"/>
                          </a:solidFill>
                          <a:latin typeface="宋体" pitchFamily="2" charset="-122"/>
                        </a:rPr>
                        <a:t>STdSCN</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1.501283773</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0.155222548</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74980">
                <a:tc>
                  <a:txBody>
                    <a:bodyPr/>
                    <a:p>
                      <a:pPr indent="0" algn="ctr">
                        <a:buNone/>
                      </a:pPr>
                      <a:r>
                        <a:rPr lang="en-US" sz="1400" b="1">
                          <a:solidFill>
                            <a:srgbClr val="000000"/>
                          </a:solidFill>
                          <a:latin typeface="宋体" pitchFamily="2" charset="-122"/>
                        </a:rPr>
                        <a:t>GAT</a:t>
                      </a:r>
                      <a:endParaRPr lang="en-US" altLang="en-US" sz="1400" b="1">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itchFamily="2" charset="-122"/>
                        </a:rPr>
                        <a:t>1.342994661</a:t>
                      </a:r>
                      <a:endParaRPr lang="en-US" altLang="en-US" sz="1400" b="1">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1">
                          <a:solidFill>
                            <a:srgbClr val="000000"/>
                          </a:solidFill>
                          <a:latin typeface="宋体" pitchFamily="2" charset="-122"/>
                        </a:rPr>
                        <a:t>0.156877903</a:t>
                      </a:r>
                      <a:endParaRPr lang="en-US" altLang="en-US" sz="1400" b="1">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6" name="图片 5" descr="/Users/zhaolab3/Library/Containers/com.kingsoft.wpsoffice.mac/Data/tmp/picturecompress_20240105131533/output_34.pngoutput_34"/>
          <p:cNvPicPr>
            <a:picLocks noChangeAspect="1"/>
          </p:cNvPicPr>
          <p:nvPr>
            <p:custDataLst>
              <p:tags r:id="rId2"/>
            </p:custDataLst>
          </p:nvPr>
        </p:nvPicPr>
        <p:blipFill>
          <a:blip r:embed="rId3"/>
          <a:stretch>
            <a:fillRect/>
          </a:stretch>
        </p:blipFill>
        <p:spPr>
          <a:xfrm>
            <a:off x="6656705" y="1122045"/>
            <a:ext cx="3862705" cy="2414905"/>
          </a:xfrm>
          <a:prstGeom prst="rect">
            <a:avLst/>
          </a:prstGeom>
        </p:spPr>
      </p:pic>
      <p:pic>
        <p:nvPicPr>
          <p:cNvPr id="7" name="图片 6" descr="/Users/zhaolab3/Library/Containers/com.kingsoft.wpsoffice.mac/Data/tmp/picturecompress_20240105131533/output_35.pngoutput_35"/>
          <p:cNvPicPr>
            <a:picLocks noChangeAspect="1"/>
          </p:cNvPicPr>
          <p:nvPr>
            <p:custDataLst>
              <p:tags r:id="rId4"/>
            </p:custDataLst>
          </p:nvPr>
        </p:nvPicPr>
        <p:blipFill>
          <a:blip r:embed="rId5"/>
          <a:stretch>
            <a:fillRect/>
          </a:stretch>
        </p:blipFill>
        <p:spPr>
          <a:xfrm>
            <a:off x="6656705" y="4187825"/>
            <a:ext cx="3881755" cy="2462530"/>
          </a:xfrm>
          <a:prstGeom prst="rect">
            <a:avLst/>
          </a:prstGeom>
        </p:spPr>
      </p:pic>
      <p:sp>
        <p:nvSpPr>
          <p:cNvPr id="12" name="椭圆 11"/>
          <p:cNvSpPr/>
          <p:nvPr/>
        </p:nvSpPr>
        <p:spPr>
          <a:xfrm>
            <a:off x="8318500" y="4079240"/>
            <a:ext cx="641985" cy="63500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箭头连接符 12"/>
          <p:cNvCxnSpPr/>
          <p:nvPr/>
        </p:nvCxnSpPr>
        <p:spPr>
          <a:xfrm flipH="1">
            <a:off x="8829040" y="4044950"/>
            <a:ext cx="1470660" cy="387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10248900" y="3536950"/>
            <a:ext cx="1802130" cy="519430"/>
          </a:xfrm>
          <a:prstGeom prst="rect">
            <a:avLst/>
          </a:prstGeom>
          <a:noFill/>
        </p:spPr>
        <p:txBody>
          <a:bodyPr wrap="square" rtlCol="0" anchor="t">
            <a:noAutofit/>
          </a:bodyPr>
          <a:p>
            <a:r>
              <a:rPr lang="zh-CN">
                <a:sym typeface="+mn-ea"/>
              </a:rPr>
              <a:t>模型受</a:t>
            </a:r>
            <a:r>
              <a:rPr lang="en-US" altLang="zh-CN">
                <a:sym typeface="+mn-ea"/>
              </a:rPr>
              <a:t>seed</a:t>
            </a:r>
            <a:r>
              <a:rPr lang="zh-CN" altLang="en-US">
                <a:sym typeface="+mn-ea"/>
              </a:rPr>
              <a:t>影响较大，在实际应用中，没有</a:t>
            </a:r>
            <a:r>
              <a:rPr lang="en-US" altLang="zh-CN">
                <a:sym typeface="+mn-ea"/>
              </a:rPr>
              <a:t>ground truth</a:t>
            </a:r>
            <a:r>
              <a:rPr lang="zh-CN" altLang="en-US">
                <a:sym typeface="+mn-ea"/>
              </a:rPr>
              <a:t>，所以需要进一步提升模型的平均性能</a:t>
            </a:r>
            <a:endParaRPr lang="zh-CN" altLang="en-US">
              <a:sym typeface="+mn-ea"/>
            </a:endParaRPr>
          </a:p>
        </p:txBody>
      </p:sp>
      <p:cxnSp>
        <p:nvCxnSpPr>
          <p:cNvPr id="17" name="直接箭头连接符 16"/>
          <p:cNvCxnSpPr/>
          <p:nvPr>
            <p:custDataLst>
              <p:tags r:id="rId6"/>
            </p:custDataLst>
          </p:nvPr>
        </p:nvCxnSpPr>
        <p:spPr>
          <a:xfrm flipH="1" flipV="1">
            <a:off x="8822690" y="1476375"/>
            <a:ext cx="1477010" cy="25615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7"/>
            </p:custDataLst>
          </p:nvPr>
        </p:nvSpPr>
        <p:spPr>
          <a:xfrm>
            <a:off x="8318500" y="1122045"/>
            <a:ext cx="641985" cy="63500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701040" y="4714240"/>
            <a:ext cx="5684520" cy="368300"/>
          </a:xfrm>
          <a:prstGeom prst="rect">
            <a:avLst/>
          </a:prstGeom>
          <a:noFill/>
        </p:spPr>
        <p:txBody>
          <a:bodyPr wrap="none" rtlCol="0" anchor="t">
            <a:spAutoFit/>
          </a:bodyPr>
          <a:p>
            <a:r>
              <a:rPr lang="zh-CN" altLang="en-US" b="1">
                <a:solidFill>
                  <a:srgbClr val="FF0000"/>
                </a:solidFill>
                <a:sym typeface="+mn-ea"/>
              </a:rPr>
              <a:t>从多个预测出来的值，排除离群点，找到最合理的</a:t>
            </a:r>
            <a:r>
              <a:rPr lang="zh-CN" altLang="en-US" b="1">
                <a:solidFill>
                  <a:srgbClr val="FF0000"/>
                </a:solidFill>
                <a:sym typeface="+mn-ea"/>
              </a:rPr>
              <a:t>结果</a:t>
            </a:r>
            <a:endParaRPr lang="zh-CN" altLang="en-US" b="1">
              <a:solidFill>
                <a:srgbClr val="FF0000"/>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a:bodyPr>
          <a:p>
            <a:r>
              <a:rPr lang="en-US" altLang="zh-CN">
                <a:sym typeface="+mn-ea"/>
              </a:rPr>
              <a:t>MERFISH</a:t>
            </a:r>
            <a:r>
              <a:rPr lang="zh-CN" altLang="en-US">
                <a:sym typeface="+mn-ea"/>
              </a:rPr>
              <a:t>数据集上，</a:t>
            </a:r>
            <a:r>
              <a:rPr lang="zh-CN">
                <a:sym typeface="+mn-ea"/>
              </a:rPr>
              <a:t>调优结果，效果</a:t>
            </a:r>
            <a:r>
              <a:rPr lang="zh-CN">
                <a:sym typeface="+mn-ea"/>
              </a:rPr>
              <a:t>较差</a:t>
            </a:r>
            <a:endParaRPr lang="zh-CN">
              <a:sym typeface="+mn-ea"/>
            </a:endParaRPr>
          </a:p>
        </p:txBody>
      </p:sp>
      <p:sp>
        <p:nvSpPr>
          <p:cNvPr id="4" name="文本占位符 3"/>
          <p:cNvSpPr>
            <a:spLocks noGrp="1"/>
          </p:cNvSpPr>
          <p:nvPr>
            <p:ph type="body" idx="1"/>
          </p:nvPr>
        </p:nvSpPr>
        <p:spPr>
          <a:xfrm>
            <a:off x="839153" y="560388"/>
            <a:ext cx="5157787" cy="823912"/>
          </a:xfrm>
        </p:spPr>
        <p:txBody>
          <a:bodyPr/>
          <a:p>
            <a:r>
              <a:rPr lang="en-US" altLang="zh-CN">
                <a:sym typeface="+mn-ea"/>
              </a:rPr>
              <a:t>GAT</a:t>
            </a:r>
            <a:endParaRPr lang="zh-CN" altLang="en-US" b="1">
              <a:solidFill>
                <a:srgbClr val="9A0000"/>
              </a:solidFill>
              <a:sym typeface="+mn-ea"/>
            </a:endParaRPr>
          </a:p>
        </p:txBody>
      </p:sp>
      <p:sp>
        <p:nvSpPr>
          <p:cNvPr id="2" name="灯片编号占位符 1"/>
          <p:cNvSpPr>
            <a:spLocks noGrp="1"/>
          </p:cNvSpPr>
          <p:nvPr>
            <p:ph type="sldNum" idx="12"/>
          </p:nvPr>
        </p:nvSpPr>
        <p:spPr/>
        <p:txBody>
          <a:bodyPr/>
          <a:p>
            <a:fld id="{185F3CB9-A92A-47EC-B73D-D357827C19A2}" type="slidenum">
              <a:rPr lang="zh-CN" altLang="zh-CN"/>
            </a:fld>
            <a:endParaRPr lang="zh-CN" altLang="zh-CN"/>
          </a:p>
        </p:txBody>
      </p:sp>
      <p:graphicFrame>
        <p:nvGraphicFramePr>
          <p:cNvPr id="9" name="表格 8"/>
          <p:cNvGraphicFramePr/>
          <p:nvPr>
            <p:custDataLst>
              <p:tags r:id="rId1"/>
            </p:custDataLst>
          </p:nvPr>
        </p:nvGraphicFramePr>
        <p:xfrm>
          <a:off x="344170" y="1545590"/>
          <a:ext cx="4913630" cy="2057400"/>
        </p:xfrm>
        <a:graphic>
          <a:graphicData uri="http://schemas.openxmlformats.org/drawingml/2006/table">
            <a:tbl>
              <a:tblPr/>
              <a:tblGrid>
                <a:gridCol w="1280795"/>
                <a:gridCol w="1814195"/>
                <a:gridCol w="1818640"/>
              </a:tblGrid>
              <a:tr h="514350">
                <a:tc>
                  <a:txBody>
                    <a:bodyPr/>
                    <a:p>
                      <a:pPr indent="0" algn="ctr">
                        <a:buNone/>
                      </a:pP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RMSE</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JSD</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14350">
                <a:tc>
                  <a:txBody>
                    <a:bodyPr/>
                    <a:p>
                      <a:pPr indent="0" algn="ctr">
                        <a:buNone/>
                      </a:pPr>
                      <a:r>
                        <a:rPr lang="en-US" sz="1400" b="0">
                          <a:solidFill>
                            <a:srgbClr val="000000"/>
                          </a:solidFill>
                          <a:latin typeface="宋体" pitchFamily="2" charset="-122"/>
                        </a:rPr>
                        <a:t>RCTD</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5.06</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0.416</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14350">
                <a:tc>
                  <a:txBody>
                    <a:bodyPr/>
                    <a:p>
                      <a:pPr indent="0" algn="ctr">
                        <a:buNone/>
                      </a:pPr>
                      <a:r>
                        <a:rPr lang="en-US" sz="1400" b="0">
                          <a:solidFill>
                            <a:srgbClr val="000000"/>
                          </a:solidFill>
                          <a:latin typeface="宋体" pitchFamily="2" charset="-122"/>
                        </a:rPr>
                        <a:t>STdSCN</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6.428736658</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0.449113615</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14350">
                <a:tc>
                  <a:txBody>
                    <a:bodyPr/>
                    <a:p>
                      <a:pPr indent="0" algn="ctr">
                        <a:buNone/>
                      </a:pPr>
                      <a:r>
                        <a:rPr lang="en-US" sz="1400" b="0">
                          <a:solidFill>
                            <a:srgbClr val="000000"/>
                          </a:solidFill>
                          <a:latin typeface="宋体" pitchFamily="2" charset="-122"/>
                        </a:rPr>
                        <a:t>GAT</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6.352364181</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000000"/>
                          </a:solidFill>
                          <a:latin typeface="宋体" pitchFamily="2" charset="-122"/>
                        </a:rPr>
                        <a:t>0.478622526</a:t>
                      </a:r>
                      <a:endParaRPr lang="en-US" altLang="en-US" sz="1400" b="0">
                        <a:solidFill>
                          <a:srgbClr val="000000"/>
                        </a:solidFill>
                        <a:latin typeface="宋体"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custDataLst>
              <p:tags r:id="rId2"/>
            </p:custDataLst>
          </p:nvPr>
        </p:nvSpPr>
        <p:spPr>
          <a:xfrm>
            <a:off x="416560" y="4037965"/>
            <a:ext cx="7068185" cy="922020"/>
          </a:xfrm>
          <a:prstGeom prst="rect">
            <a:avLst/>
          </a:prstGeom>
          <a:noFill/>
        </p:spPr>
        <p:txBody>
          <a:bodyPr wrap="square" rtlCol="0">
            <a:spAutoFit/>
          </a:bodyPr>
          <a:p>
            <a:r>
              <a:rPr lang="zh-CN" altLang="en-US"/>
              <a:t>存在问题</a:t>
            </a:r>
            <a:endParaRPr lang="zh-CN" altLang="en-US"/>
          </a:p>
          <a:p>
            <a:r>
              <a:rPr lang="en-US" altLang="zh-CN"/>
              <a:t>1. </a:t>
            </a:r>
            <a:r>
              <a:rPr lang="zh-CN" altLang="en-US"/>
              <a:t>无法固定随机数，结果</a:t>
            </a:r>
            <a:r>
              <a:rPr lang="zh-CN" altLang="en-US"/>
              <a:t>浮动</a:t>
            </a:r>
            <a:endParaRPr lang="zh-CN" altLang="en-US"/>
          </a:p>
          <a:p>
            <a:r>
              <a:rPr lang="en-US" altLang="zh-CN"/>
              <a:t>2.MERFISH</a:t>
            </a:r>
            <a:r>
              <a:rPr lang="zh-CN" altLang="en-US"/>
              <a:t>这类基因数目少的数据效果</a:t>
            </a:r>
            <a:r>
              <a:rPr lang="zh-CN" altLang="en-US"/>
              <a:t>差</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855980" y="461010"/>
            <a:ext cx="7068185" cy="3969385"/>
          </a:xfrm>
          <a:prstGeom prst="rect">
            <a:avLst/>
          </a:prstGeom>
          <a:noFill/>
        </p:spPr>
        <p:txBody>
          <a:bodyPr wrap="square" rtlCol="0">
            <a:spAutoFit/>
          </a:bodyPr>
          <a:p>
            <a:r>
              <a:rPr lang="zh-CN"/>
              <a:t>模型架构选择：</a:t>
            </a:r>
            <a:endParaRPr lang="zh-CN"/>
          </a:p>
          <a:p>
            <a:endParaRPr lang="zh-CN"/>
          </a:p>
          <a:p>
            <a:r>
              <a:rPr lang="en-US" altLang="zh-CN"/>
              <a:t>1</a:t>
            </a:r>
            <a:r>
              <a:rPr lang="zh-CN" altLang="en-US"/>
              <a:t>）</a:t>
            </a:r>
            <a:r>
              <a:rPr lang="en-US" altLang="zh-CN"/>
              <a:t>2</a:t>
            </a:r>
            <a:r>
              <a:rPr lang="zh-CN" altLang="en-US"/>
              <a:t>层</a:t>
            </a:r>
            <a:r>
              <a:rPr lang="en-US" altLang="zh-CN"/>
              <a:t>GAT+2heads</a:t>
            </a:r>
            <a:endParaRPr lang="en-US" altLang="zh-CN"/>
          </a:p>
          <a:p>
            <a:r>
              <a:rPr lang="en-US" altLang="zh-CN"/>
              <a:t>2</a:t>
            </a:r>
            <a:r>
              <a:rPr lang="zh-CN" altLang="en-US"/>
              <a:t>）</a:t>
            </a:r>
            <a:r>
              <a:rPr lang="en-US" altLang="zh-CN"/>
              <a:t>KNN</a:t>
            </a:r>
            <a:r>
              <a:rPr lang="zh-CN" altLang="en-US"/>
              <a:t>建图</a:t>
            </a:r>
            <a:r>
              <a:rPr lang="en-US" altLang="zh-CN"/>
              <a:t> k=10</a:t>
            </a:r>
            <a:endParaRPr lang="en-US" altLang="zh-CN"/>
          </a:p>
          <a:p>
            <a:r>
              <a:rPr lang="en-US" altLang="zh-CN"/>
              <a:t>3</a:t>
            </a:r>
            <a:r>
              <a:rPr lang="zh-CN" altLang="en-US"/>
              <a:t>）早停</a:t>
            </a:r>
            <a:r>
              <a:rPr lang="en-US" altLang="zh-CN"/>
              <a:t> early stop epoch =200</a:t>
            </a:r>
            <a:endParaRPr lang="en-US" altLang="zh-CN"/>
          </a:p>
          <a:p>
            <a:r>
              <a:rPr lang="en-US" altLang="zh-CN"/>
              <a:t>4</a:t>
            </a:r>
            <a:r>
              <a:rPr lang="zh-CN" altLang="en-US"/>
              <a:t>）批次效应去除（待优化）</a:t>
            </a:r>
            <a:endParaRPr lang="en-US" altLang="zh-CN"/>
          </a:p>
          <a:p>
            <a:endParaRPr lang="en-US" altLang="zh-CN"/>
          </a:p>
          <a:p>
            <a:endParaRPr lang="en-US" altLang="zh-CN"/>
          </a:p>
          <a:p>
            <a:r>
              <a:rPr lang="zh-CN" altLang="en-US"/>
              <a:t>创新点：</a:t>
            </a:r>
            <a:endParaRPr lang="zh-CN" altLang="en-US"/>
          </a:p>
          <a:p>
            <a:r>
              <a:rPr lang="en-US" altLang="zh-CN"/>
              <a:t>1</a:t>
            </a:r>
            <a:r>
              <a:rPr lang="zh-CN" altLang="en-US"/>
              <a:t>）引入</a:t>
            </a:r>
            <a:r>
              <a:rPr lang="en-US" altLang="zh-CN"/>
              <a:t>GAT</a:t>
            </a:r>
            <a:r>
              <a:rPr lang="zh-CN" altLang="en-US"/>
              <a:t>，</a:t>
            </a:r>
            <a:r>
              <a:rPr lang="en-US" altLang="zh-CN"/>
              <a:t>spot</a:t>
            </a:r>
            <a:r>
              <a:rPr lang="zh-CN" altLang="en-US"/>
              <a:t>和邻居</a:t>
            </a:r>
            <a:r>
              <a:rPr lang="en-US" altLang="zh-CN"/>
              <a:t>spot</a:t>
            </a:r>
            <a:r>
              <a:rPr lang="zh-CN" altLang="en-US"/>
              <a:t>的权重依照注意力值计算，（</a:t>
            </a:r>
            <a:r>
              <a:rPr lang="en-US" altLang="zh-CN"/>
              <a:t>GCN</a:t>
            </a:r>
            <a:r>
              <a:rPr lang="zh-CN" altLang="en-US"/>
              <a:t>对邻居一视同仁）；</a:t>
            </a:r>
            <a:endParaRPr lang="zh-CN" altLang="en-US"/>
          </a:p>
          <a:p>
            <a:r>
              <a:rPr lang="en-US" altLang="zh-CN"/>
              <a:t>2</a:t>
            </a:r>
            <a:r>
              <a:rPr lang="zh-CN" altLang="en-US"/>
              <a:t>）引入边界</a:t>
            </a:r>
            <a:endParaRPr lang="zh-CN" altLang="en-US"/>
          </a:p>
          <a:p>
            <a:r>
              <a:rPr lang="en-US" altLang="zh-CN"/>
              <a:t>3</a:t>
            </a:r>
            <a:r>
              <a:rPr lang="zh-CN" altLang="en-US"/>
              <a:t>）引入加权</a:t>
            </a:r>
            <a:r>
              <a:rPr lang="en-US" altLang="zh-CN"/>
              <a:t>loss</a:t>
            </a:r>
            <a:r>
              <a:rPr lang="zh-CN" altLang="en-US"/>
              <a:t>，解决类别不平衡和相似类别易混淆的问题</a:t>
            </a:r>
            <a:endParaRPr lang="zh-CN" altLang="en-US"/>
          </a:p>
          <a:p>
            <a:endParaRPr lang="zh-CN" altLang="en-US"/>
          </a:p>
        </p:txBody>
      </p:sp>
      <p:sp>
        <p:nvSpPr>
          <p:cNvPr id="2" name="文本框 1"/>
          <p:cNvSpPr txBox="1"/>
          <p:nvPr>
            <p:custDataLst>
              <p:tags r:id="rId2"/>
            </p:custDataLst>
          </p:nvPr>
        </p:nvSpPr>
        <p:spPr>
          <a:xfrm>
            <a:off x="855980" y="4815205"/>
            <a:ext cx="7068185" cy="1476375"/>
          </a:xfrm>
          <a:prstGeom prst="rect">
            <a:avLst/>
          </a:prstGeom>
          <a:noFill/>
        </p:spPr>
        <p:txBody>
          <a:bodyPr wrap="square" rtlCol="0">
            <a:spAutoFit/>
          </a:bodyPr>
          <a:p>
            <a:r>
              <a:rPr lang="zh-CN"/>
              <a:t>边界</a:t>
            </a:r>
            <a:endParaRPr lang="zh-CN"/>
          </a:p>
          <a:p>
            <a:r>
              <a:rPr lang="en-US" altLang="zh-CN"/>
              <a:t>1</a:t>
            </a:r>
            <a:r>
              <a:rPr lang="zh-CN" altLang="en-US"/>
              <a:t>、在之前已经证明了加边界会提升性能</a:t>
            </a:r>
            <a:endParaRPr lang="zh-CN" altLang="en-US"/>
          </a:p>
          <a:p>
            <a:endParaRPr lang="zh-CN" altLang="en-US"/>
          </a:p>
          <a:p>
            <a:r>
              <a:rPr lang="en-US" altLang="zh-CN"/>
              <a:t>2</a:t>
            </a:r>
            <a:r>
              <a:rPr lang="zh-CN" altLang="en-US"/>
              <a:t>、边界注意力可视化</a:t>
            </a:r>
            <a:endParaRPr lang="zh-CN" altLang="en-US"/>
          </a:p>
          <a:p>
            <a:endParaRPr lang="zh-CN" altLang="en-US"/>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custDataLst>
              <p:tags r:id="rId1"/>
            </p:custDataLst>
          </p:nvPr>
        </p:nvSpPr>
        <p:spPr>
          <a:xfrm>
            <a:off x="964565" y="998220"/>
            <a:ext cx="7068185" cy="4523105"/>
          </a:xfrm>
          <a:prstGeom prst="rect">
            <a:avLst/>
          </a:prstGeom>
          <a:noFill/>
        </p:spPr>
        <p:txBody>
          <a:bodyPr wrap="square" rtlCol="0">
            <a:spAutoFit/>
          </a:bodyPr>
          <a:p>
            <a:r>
              <a:rPr lang="zh-CN"/>
              <a:t>存在的问题与优化思路：</a:t>
            </a:r>
            <a:endParaRPr lang="zh-CN"/>
          </a:p>
          <a:p>
            <a:endParaRPr lang="zh-CN"/>
          </a:p>
          <a:p>
            <a:r>
              <a:rPr lang="en-US" altLang="zh-CN"/>
              <a:t>1</a:t>
            </a:r>
            <a:r>
              <a:rPr lang="zh-CN" altLang="en-US"/>
              <a:t>、有的细胞类别比较相近，模型容易误判</a:t>
            </a:r>
            <a:endParaRPr lang="zh-CN" altLang="en-US"/>
          </a:p>
          <a:p>
            <a:pPr indent="457200"/>
            <a:r>
              <a:rPr lang="zh-CN" altLang="en-US"/>
              <a:t>引入加权</a:t>
            </a:r>
            <a:r>
              <a:rPr lang="en-US" altLang="zh-CN"/>
              <a:t>Loss</a:t>
            </a:r>
            <a:r>
              <a:rPr lang="zh-CN" altLang="en-US"/>
              <a:t>，重点关注相似的类别</a:t>
            </a:r>
            <a:endParaRPr lang="zh-CN" altLang="en-US"/>
          </a:p>
          <a:p>
            <a:pPr indent="0"/>
            <a:r>
              <a:rPr lang="en-US" altLang="zh-CN"/>
              <a:t>2</a:t>
            </a:r>
            <a:r>
              <a:rPr lang="zh-CN" altLang="en-US"/>
              <a:t>、</a:t>
            </a:r>
            <a:r>
              <a:rPr lang="en-US" altLang="zh-CN"/>
              <a:t>sc</a:t>
            </a:r>
            <a:r>
              <a:rPr lang="zh-CN" altLang="en-US"/>
              <a:t>和</a:t>
            </a:r>
            <a:r>
              <a:rPr lang="en-US" altLang="zh-CN"/>
              <a:t>ST</a:t>
            </a:r>
            <a:r>
              <a:rPr lang="zh-CN" altLang="en-US"/>
              <a:t>数据集汇中各个类别细胞的数量不同，存在类别不平衡问题</a:t>
            </a:r>
            <a:endParaRPr lang="zh-CN" altLang="en-US"/>
          </a:p>
          <a:p>
            <a:pPr indent="457200"/>
            <a:r>
              <a:rPr lang="zh-CN" altLang="en-US"/>
              <a:t>引入加权</a:t>
            </a:r>
            <a:r>
              <a:rPr lang="en-US" altLang="zh-CN"/>
              <a:t>loss</a:t>
            </a:r>
            <a:r>
              <a:rPr lang="zh-CN" altLang="en-US"/>
              <a:t>修正类别不平衡</a:t>
            </a:r>
            <a:endParaRPr lang="zh-CN" altLang="en-US"/>
          </a:p>
          <a:p>
            <a:r>
              <a:rPr lang="en-US" altLang="zh-CN"/>
              <a:t>3</a:t>
            </a:r>
            <a:r>
              <a:rPr lang="zh-CN" altLang="en-US"/>
              <a:t>、</a:t>
            </a:r>
            <a:r>
              <a:rPr lang="en-US" altLang="zh-CN"/>
              <a:t>sc</a:t>
            </a:r>
            <a:r>
              <a:rPr lang="zh-CN" altLang="en-US"/>
              <a:t>和</a:t>
            </a:r>
            <a:r>
              <a:rPr lang="en-US" altLang="zh-CN"/>
              <a:t>ST</a:t>
            </a:r>
            <a:r>
              <a:rPr lang="zh-CN" altLang="en-US"/>
              <a:t>间存在较大批次效应</a:t>
            </a:r>
            <a:endParaRPr lang="zh-CN" altLang="en-US"/>
          </a:p>
          <a:p>
            <a:pPr indent="457200"/>
            <a:r>
              <a:rPr lang="zh-CN" altLang="en-US"/>
              <a:t>引入批次矫正（</a:t>
            </a:r>
            <a:r>
              <a:rPr lang="en-US" altLang="zh-CN"/>
              <a:t>harmony</a:t>
            </a:r>
            <a:r>
              <a:rPr lang="zh-CN" altLang="en-US"/>
              <a:t>、</a:t>
            </a:r>
            <a:r>
              <a:rPr lang="en-US" altLang="zh-CN"/>
              <a:t>simba...</a:t>
            </a:r>
            <a:r>
              <a:rPr lang="zh-CN" altLang="en-US"/>
              <a:t>）</a:t>
            </a:r>
            <a:endParaRPr lang="zh-CN" altLang="en-US"/>
          </a:p>
          <a:p>
            <a:pPr indent="0"/>
            <a:endParaRPr lang="zh-CN" altLang="en-US"/>
          </a:p>
          <a:p>
            <a:pPr indent="0"/>
            <a:r>
              <a:rPr lang="en-US" altLang="zh-CN"/>
              <a:t>4</a:t>
            </a:r>
            <a:r>
              <a:rPr lang="zh-CN" altLang="en-US"/>
              <a:t>、建图对结果的影响较大，讨论用</a:t>
            </a:r>
            <a:r>
              <a:rPr lang="en-US" altLang="zh-CN"/>
              <a:t>KNN</a:t>
            </a:r>
            <a:r>
              <a:rPr lang="zh-CN" altLang="en-US"/>
              <a:t>、</a:t>
            </a:r>
            <a:r>
              <a:rPr lang="en-US" altLang="zh-CN"/>
              <a:t>MNN</a:t>
            </a:r>
            <a:r>
              <a:rPr lang="zh-CN" altLang="en-US"/>
              <a:t>等方法建图</a:t>
            </a:r>
            <a:endParaRPr lang="zh-CN" altLang="en-US"/>
          </a:p>
          <a:p>
            <a:pPr indent="0"/>
            <a:r>
              <a:rPr lang="en-US" altLang="zh-CN"/>
              <a:t>5</a:t>
            </a:r>
            <a:r>
              <a:rPr lang="zh-CN" altLang="en-US"/>
              <a:t>、</a:t>
            </a:r>
            <a:r>
              <a:rPr lang="en-US" altLang="zh-CN"/>
              <a:t>topic</a:t>
            </a:r>
            <a:r>
              <a:rPr lang="zh-CN" altLang="en-US"/>
              <a:t>作为一种降维和去批次手段</a:t>
            </a:r>
            <a:endParaRPr lang="zh-CN" altLang="en-US"/>
          </a:p>
          <a:p>
            <a:pPr indent="0"/>
            <a:r>
              <a:rPr lang="en-US" altLang="zh-CN"/>
              <a:t>6</a:t>
            </a:r>
            <a:r>
              <a:rPr lang="zh-CN" altLang="zh-CN"/>
              <a:t>、模型的鲁棒性问题，提高模型的平均性能</a:t>
            </a:r>
            <a:endParaRPr lang="zh-CN" altLang="en-US"/>
          </a:p>
          <a:p>
            <a:endParaRPr lang="zh-CN" altLang="en-US"/>
          </a:p>
          <a:p>
            <a:endParaRPr lang="zh-CN" altLang="en-US"/>
          </a:p>
          <a:p>
            <a:endParaRPr lang="zh-CN" altLang="en-US"/>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运用图注意力网络（</a:t>
            </a:r>
            <a:r>
              <a:rPr lang="en-US" altLang="zh-CN"/>
              <a:t>GAT</a:t>
            </a:r>
            <a:r>
              <a:rPr lang="zh-CN" altLang="en-US"/>
              <a:t>）预测</a:t>
            </a:r>
            <a:r>
              <a:rPr lang="en-US" altLang="zh-CN"/>
              <a:t>spot</a:t>
            </a:r>
            <a:r>
              <a:rPr lang="zh-CN" altLang="en-US"/>
              <a:t>中细胞</a:t>
            </a:r>
            <a:r>
              <a:rPr lang="zh-CN" altLang="en-US"/>
              <a:t>类型比例</a:t>
            </a:r>
            <a:endParaRPr lang="zh-CN" altLang="en-US"/>
          </a:p>
        </p:txBody>
      </p:sp>
      <p:sp>
        <p:nvSpPr>
          <p:cNvPr id="2" name="灯片编号占位符 1"/>
          <p:cNvSpPr>
            <a:spLocks noGrp="1"/>
          </p:cNvSpPr>
          <p:nvPr>
            <p:ph type="sldNum" idx="12"/>
          </p:nvPr>
        </p:nvSpPr>
        <p:spPr/>
        <p:txBody>
          <a:bodyPr/>
          <a:p>
            <a:fld id="{185F3CB9-A92A-47EC-B73D-D357827C19A2}" type="slidenum">
              <a:rPr lang="zh-CN" altLang="zh-CN"/>
            </a:fld>
            <a:endParaRPr lang="zh-CN" altLang="zh-CN"/>
          </a:p>
        </p:txBody>
      </p:sp>
      <p:sp>
        <p:nvSpPr>
          <p:cNvPr id="6" name="文本占位符 5"/>
          <p:cNvSpPr>
            <a:spLocks noGrp="1"/>
          </p:cNvSpPr>
          <p:nvPr>
            <p:ph type="body" idx="1"/>
          </p:nvPr>
        </p:nvSpPr>
        <p:spPr>
          <a:xfrm>
            <a:off x="839470" y="975995"/>
            <a:ext cx="10022840" cy="396875"/>
          </a:xfrm>
        </p:spPr>
        <p:txBody>
          <a:bodyPr>
            <a:noAutofit/>
          </a:bodyPr>
          <a:p>
            <a:pPr algn="l" fontAlgn="auto">
              <a:lnSpc>
                <a:spcPct val="150000"/>
              </a:lnSpc>
            </a:pPr>
            <a:r>
              <a:rPr lang="en-US" altLang="zh-CN">
                <a:sym typeface="+mn-ea"/>
              </a:rPr>
              <a:t>2 </a:t>
            </a:r>
            <a:r>
              <a:rPr lang="en-US" altLang="zh-CN">
                <a:cs typeface="+mn-ea"/>
                <a:sym typeface="+mn-ea"/>
              </a:rPr>
              <a:t>空间转录组spot反卷积方法开发</a:t>
            </a:r>
            <a:endParaRPr lang="en-US" altLang="zh-CN">
              <a:cs typeface="+mn-ea"/>
              <a:sym typeface="+mn-ea"/>
            </a:endParaRPr>
          </a:p>
        </p:txBody>
      </p:sp>
      <p:sp>
        <p:nvSpPr>
          <p:cNvPr id="7" name="文本框 6"/>
          <p:cNvSpPr txBox="1"/>
          <p:nvPr/>
        </p:nvSpPr>
        <p:spPr>
          <a:xfrm>
            <a:off x="7868920" y="2018030"/>
            <a:ext cx="2396490" cy="368300"/>
          </a:xfrm>
          <a:prstGeom prst="rect">
            <a:avLst/>
          </a:prstGeom>
          <a:noFill/>
        </p:spPr>
        <p:txBody>
          <a:bodyPr wrap="square" rtlCol="0">
            <a:spAutoFit/>
          </a:bodyPr>
          <a:p>
            <a:r>
              <a:rPr lang="zh-CN" altLang="en-US"/>
              <a:t>方法流程图</a:t>
            </a:r>
            <a:endParaRPr lang="zh-CN" altLang="en-US"/>
          </a:p>
        </p:txBody>
      </p:sp>
      <p:sp>
        <p:nvSpPr>
          <p:cNvPr id="12" name="文本框 11"/>
          <p:cNvSpPr txBox="1"/>
          <p:nvPr/>
        </p:nvSpPr>
        <p:spPr>
          <a:xfrm>
            <a:off x="9480550" y="6356350"/>
            <a:ext cx="1498600" cy="337185"/>
          </a:xfrm>
          <a:prstGeom prst="rect">
            <a:avLst/>
          </a:prstGeom>
          <a:noFill/>
        </p:spPr>
        <p:txBody>
          <a:bodyPr wrap="square" rtlCol="0">
            <a:spAutoFit/>
          </a:bodyPr>
          <a:p>
            <a:r>
              <a:rPr lang="en-US" altLang="zh-CN" sz="1600">
                <a:latin typeface="微软雅黑" charset="0"/>
                <a:ea typeface="微软雅黑" charset="0"/>
              </a:rPr>
              <a:t>unpublished</a:t>
            </a:r>
            <a:endParaRPr lang="en-US" altLang="zh-CN" sz="1600">
              <a:latin typeface="微软雅黑" charset="0"/>
              <a:ea typeface="微软雅黑" charset="0"/>
            </a:endParaRPr>
          </a:p>
        </p:txBody>
      </p:sp>
      <p:pic>
        <p:nvPicPr>
          <p:cNvPr id="8" name="图片 7"/>
          <p:cNvPicPr>
            <a:picLocks noChangeAspect="1"/>
          </p:cNvPicPr>
          <p:nvPr/>
        </p:nvPicPr>
        <p:blipFill>
          <a:blip r:embed="rId1"/>
          <a:stretch>
            <a:fillRect/>
          </a:stretch>
        </p:blipFill>
        <p:spPr>
          <a:xfrm>
            <a:off x="716280" y="1448435"/>
            <a:ext cx="6524625" cy="4533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4800" y="237490"/>
            <a:ext cx="8983980" cy="521970"/>
          </a:xfrm>
          <a:prstGeom prst="rect">
            <a:avLst/>
          </a:prstGeom>
          <a:noFill/>
        </p:spPr>
        <p:txBody>
          <a:bodyPr wrap="square" rtlCol="0">
            <a:spAutoFit/>
          </a:bodyPr>
          <a:p>
            <a:r>
              <a:rPr lang="zh-CN" altLang="zh-CN" sz="2800" b="1">
                <a:latin typeface="等线" charset="0"/>
                <a:ea typeface="等线" charset="0"/>
              </a:rPr>
              <a:t>空转细胞类型比例分解问题定义</a:t>
            </a:r>
            <a:endParaRPr lang="zh-CN" altLang="zh-CN" sz="2800" b="1">
              <a:latin typeface="等线" charset="0"/>
              <a:ea typeface="等线" charset="0"/>
            </a:endParaRPr>
          </a:p>
        </p:txBody>
      </p:sp>
      <p:sp>
        <p:nvSpPr>
          <p:cNvPr id="2" name="文本框 1"/>
          <p:cNvSpPr txBox="1"/>
          <p:nvPr/>
        </p:nvSpPr>
        <p:spPr>
          <a:xfrm>
            <a:off x="942340" y="4975225"/>
            <a:ext cx="8292465" cy="1198880"/>
          </a:xfrm>
          <a:prstGeom prst="rect">
            <a:avLst/>
          </a:prstGeom>
          <a:noFill/>
        </p:spPr>
        <p:txBody>
          <a:bodyPr wrap="square" rtlCol="0">
            <a:spAutoFit/>
          </a:bodyPr>
          <a:p>
            <a:r>
              <a:rPr lang="zh-CN" altLang="en-US"/>
              <a:t>当前单细胞空间转录组测序技术的空间分辨率已经达到了亚细胞级别，但主流的测序技术测试的每个位点（</a:t>
            </a:r>
            <a:r>
              <a:rPr lang="en-US" altLang="zh-CN"/>
              <a:t>spot</a:t>
            </a:r>
            <a:r>
              <a:rPr lang="zh-CN" altLang="en-US"/>
              <a:t>）大小仍然是大于单个细胞大小的，这意味着一个</a:t>
            </a:r>
            <a:r>
              <a:rPr lang="en-US" altLang="zh-CN"/>
              <a:t>spot</a:t>
            </a:r>
            <a:r>
              <a:rPr lang="zh-CN" altLang="en-US"/>
              <a:t>中包含不止一个细胞，需要通过算法获取每个</a:t>
            </a:r>
            <a:r>
              <a:rPr lang="en-US" altLang="zh-CN"/>
              <a:t>spot</a:t>
            </a:r>
            <a:r>
              <a:rPr lang="zh-CN" altLang="en-US"/>
              <a:t>中的每一种细胞类型的多少，即细胞类型比例，才能进行下游的分析。</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421005" y="678815"/>
            <a:ext cx="4986655" cy="396748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7373620" y="1345565"/>
            <a:ext cx="2710180" cy="23672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内容占位符 6"/>
          <p:cNvPicPr>
            <a:picLocks noChangeAspect="1"/>
          </p:cNvPicPr>
          <p:nvPr/>
        </p:nvPicPr>
        <p:blipFill>
          <a:blip r:embed="rId1"/>
          <a:stretch>
            <a:fillRect/>
          </a:stretch>
        </p:blipFill>
        <p:spPr>
          <a:xfrm>
            <a:off x="6245860" y="3963670"/>
            <a:ext cx="5100955" cy="2790190"/>
          </a:xfrm>
          <a:prstGeom prst="rect">
            <a:avLst/>
          </a:prstGeom>
        </p:spPr>
      </p:pic>
      <p:pic>
        <p:nvPicPr>
          <p:cNvPr id="8" name="图片 7"/>
          <p:cNvPicPr>
            <a:picLocks noChangeAspect="1"/>
          </p:cNvPicPr>
          <p:nvPr/>
        </p:nvPicPr>
        <p:blipFill>
          <a:blip r:embed="rId2"/>
          <a:stretch>
            <a:fillRect/>
          </a:stretch>
        </p:blipFill>
        <p:spPr>
          <a:xfrm>
            <a:off x="287020" y="1299210"/>
            <a:ext cx="3882390" cy="2561590"/>
          </a:xfrm>
          <a:prstGeom prst="rect">
            <a:avLst/>
          </a:prstGeom>
        </p:spPr>
      </p:pic>
      <p:sp>
        <p:nvSpPr>
          <p:cNvPr id="12" name="文本框 11"/>
          <p:cNvSpPr txBox="1"/>
          <p:nvPr/>
        </p:nvSpPr>
        <p:spPr>
          <a:xfrm>
            <a:off x="3402965" y="1800225"/>
            <a:ext cx="2298700" cy="337185"/>
          </a:xfrm>
          <a:prstGeom prst="rect">
            <a:avLst/>
          </a:prstGeom>
          <a:noFill/>
        </p:spPr>
        <p:txBody>
          <a:bodyPr wrap="square" rtlCol="0">
            <a:spAutoFit/>
          </a:bodyPr>
          <a:p>
            <a:r>
              <a:rPr lang="zh-CN" altLang="en-US" sz="1600">
                <a:latin typeface="微软雅黑" charset="0"/>
                <a:ea typeface="微软雅黑" charset="0"/>
                <a:cs typeface="微软雅黑" charset="0"/>
              </a:rPr>
              <a:t>视野</a:t>
            </a:r>
            <a:r>
              <a:rPr lang="en-US" altLang="zh-CN" sz="1600">
                <a:latin typeface="微软雅黑" charset="0"/>
                <a:ea typeface="微软雅黑" charset="0"/>
                <a:cs typeface="微软雅黑" charset="0"/>
              </a:rPr>
              <a:t>0 250um/</a:t>
            </a:r>
            <a:r>
              <a:rPr lang="zh-CN" altLang="en-US" sz="1600">
                <a:latin typeface="微软雅黑" charset="0"/>
                <a:ea typeface="微软雅黑" charset="0"/>
                <a:cs typeface="微软雅黑" charset="0"/>
              </a:rPr>
              <a:t>格</a:t>
            </a:r>
            <a:endParaRPr lang="zh-CN" altLang="en-US" sz="1600">
              <a:latin typeface="微软雅黑" charset="0"/>
              <a:ea typeface="微软雅黑" charset="0"/>
              <a:cs typeface="微软雅黑" charset="0"/>
            </a:endParaRPr>
          </a:p>
        </p:txBody>
      </p:sp>
      <p:sp>
        <p:nvSpPr>
          <p:cNvPr id="5" name="文本框 4"/>
          <p:cNvSpPr txBox="1"/>
          <p:nvPr/>
        </p:nvSpPr>
        <p:spPr>
          <a:xfrm>
            <a:off x="3311525" y="1431925"/>
            <a:ext cx="1934845" cy="368300"/>
          </a:xfrm>
          <a:prstGeom prst="rect">
            <a:avLst/>
          </a:prstGeom>
          <a:noFill/>
        </p:spPr>
        <p:txBody>
          <a:bodyPr wrap="none" rtlCol="0" anchor="t">
            <a:spAutoFit/>
          </a:bodyPr>
          <a:p>
            <a:r>
              <a:rPr lang="en-US" altLang="zh-CN">
                <a:sym typeface="+mn-ea"/>
              </a:rPr>
              <a:t>seqFish+ </a:t>
            </a:r>
            <a:r>
              <a:rPr lang="zh-CN" altLang="en-US">
                <a:sym typeface="+mn-ea"/>
              </a:rPr>
              <a:t>室下区</a:t>
            </a:r>
            <a:endParaRPr lang="zh-CN" altLang="en-US">
              <a:sym typeface="+mn-ea"/>
            </a:endParaRPr>
          </a:p>
        </p:txBody>
      </p:sp>
      <p:pic>
        <p:nvPicPr>
          <p:cNvPr id="6" name="内容占位符 5"/>
          <p:cNvPicPr>
            <a:picLocks noChangeAspect="1"/>
          </p:cNvPicPr>
          <p:nvPr>
            <p:ph idx="1"/>
          </p:nvPr>
        </p:nvPicPr>
        <p:blipFill>
          <a:blip r:embed="rId3"/>
          <a:stretch>
            <a:fillRect/>
          </a:stretch>
        </p:blipFill>
        <p:spPr>
          <a:xfrm>
            <a:off x="229870" y="3860800"/>
            <a:ext cx="4371340" cy="2893060"/>
          </a:xfrm>
          <a:prstGeom prst="rect">
            <a:avLst/>
          </a:prstGeom>
        </p:spPr>
      </p:pic>
      <p:sp>
        <p:nvSpPr>
          <p:cNvPr id="15" name="文本框 14"/>
          <p:cNvSpPr txBox="1"/>
          <p:nvPr/>
        </p:nvSpPr>
        <p:spPr>
          <a:xfrm>
            <a:off x="3460750" y="3860800"/>
            <a:ext cx="2183130" cy="583565"/>
          </a:xfrm>
          <a:prstGeom prst="rect">
            <a:avLst/>
          </a:prstGeom>
          <a:noFill/>
        </p:spPr>
        <p:txBody>
          <a:bodyPr wrap="none" rtlCol="0" anchor="t">
            <a:spAutoFit/>
          </a:bodyPr>
          <a:p>
            <a:r>
              <a:rPr lang="en-US" altLang="zh-CN" sz="1600">
                <a:sym typeface="+mn-ea"/>
              </a:rPr>
              <a:t>MERFISH ID1 -0.09 </a:t>
            </a:r>
            <a:endParaRPr lang="en-US" altLang="zh-CN" sz="1600">
              <a:sym typeface="+mn-ea"/>
            </a:endParaRPr>
          </a:p>
          <a:p>
            <a:r>
              <a:rPr lang="en-US" altLang="zh-CN" sz="1600">
                <a:sym typeface="+mn-ea"/>
              </a:rPr>
              <a:t>200um/</a:t>
            </a:r>
            <a:r>
              <a:rPr lang="zh-CN" altLang="en-US" sz="1600">
                <a:sym typeface="+mn-ea"/>
              </a:rPr>
              <a:t>格</a:t>
            </a:r>
            <a:endParaRPr lang="zh-CN" altLang="en-US" sz="1600">
              <a:sym typeface="+mn-ea"/>
            </a:endParaRPr>
          </a:p>
        </p:txBody>
      </p:sp>
      <p:pic>
        <p:nvPicPr>
          <p:cNvPr id="16" name="图片 15"/>
          <p:cNvPicPr>
            <a:picLocks noChangeAspect="1"/>
          </p:cNvPicPr>
          <p:nvPr/>
        </p:nvPicPr>
        <p:blipFill>
          <a:blip r:embed="rId4"/>
          <a:stretch>
            <a:fillRect/>
          </a:stretch>
        </p:blipFill>
        <p:spPr>
          <a:xfrm>
            <a:off x="6350000" y="1176655"/>
            <a:ext cx="4250690" cy="2684145"/>
          </a:xfrm>
          <a:prstGeom prst="rect">
            <a:avLst/>
          </a:prstGeom>
        </p:spPr>
      </p:pic>
      <p:sp>
        <p:nvSpPr>
          <p:cNvPr id="18" name="文本框 17"/>
          <p:cNvSpPr txBox="1"/>
          <p:nvPr/>
        </p:nvSpPr>
        <p:spPr>
          <a:xfrm>
            <a:off x="9079230" y="930910"/>
            <a:ext cx="2588895" cy="922020"/>
          </a:xfrm>
          <a:prstGeom prst="rect">
            <a:avLst/>
          </a:prstGeom>
          <a:noFill/>
        </p:spPr>
        <p:txBody>
          <a:bodyPr wrap="none" rtlCol="0" anchor="t">
            <a:spAutoFit/>
          </a:bodyPr>
          <a:p>
            <a:pPr algn="l"/>
            <a:r>
              <a:rPr lang="en-US" altLang="zh-CN">
                <a:sym typeface="+mn-ea"/>
              </a:rPr>
              <a:t>stereo-seq </a:t>
            </a:r>
            <a:r>
              <a:rPr lang="zh-CN" altLang="en-US">
                <a:sym typeface="+mn-ea"/>
              </a:rPr>
              <a:t>斑马鱼胚胎</a:t>
            </a:r>
            <a:endParaRPr lang="en-US" altLang="zh-CN">
              <a:sym typeface="+mn-ea"/>
            </a:endParaRPr>
          </a:p>
          <a:p>
            <a:pPr algn="l"/>
            <a:r>
              <a:rPr lang="en-US">
                <a:solidFill>
                  <a:srgbClr val="000000"/>
                </a:solidFill>
                <a:latin typeface="Arial Regular" panose="020B0604020202090204" charset="0"/>
                <a:cs typeface="Arial Regular" panose="020B0604020202090204" charset="0"/>
                <a:sym typeface="+mn-ea"/>
              </a:rPr>
              <a:t>time12 slice8</a:t>
            </a:r>
            <a:endParaRPr lang="en-US" altLang="zh-CN">
              <a:sym typeface="+mn-ea"/>
            </a:endParaRPr>
          </a:p>
          <a:p>
            <a:pPr algn="l"/>
            <a:r>
              <a:rPr lang="en-US" altLang="zh-CN"/>
              <a:t>50bin/</a:t>
            </a:r>
            <a:r>
              <a:rPr lang="zh-CN" altLang="en-US"/>
              <a:t>格</a:t>
            </a:r>
            <a:endParaRPr lang="zh-CN" altLang="en-US"/>
          </a:p>
        </p:txBody>
      </p:sp>
      <p:sp>
        <p:nvSpPr>
          <p:cNvPr id="19" name="文本框 18"/>
          <p:cNvSpPr txBox="1"/>
          <p:nvPr/>
        </p:nvSpPr>
        <p:spPr>
          <a:xfrm>
            <a:off x="9187180" y="3522345"/>
            <a:ext cx="2588895" cy="922020"/>
          </a:xfrm>
          <a:prstGeom prst="rect">
            <a:avLst/>
          </a:prstGeom>
          <a:noFill/>
        </p:spPr>
        <p:txBody>
          <a:bodyPr wrap="none" rtlCol="0" anchor="t">
            <a:spAutoFit/>
          </a:bodyPr>
          <a:p>
            <a:pPr algn="l"/>
            <a:r>
              <a:rPr lang="en-US" altLang="zh-CN">
                <a:sym typeface="+mn-ea"/>
              </a:rPr>
              <a:t>stereo-seq </a:t>
            </a:r>
            <a:r>
              <a:rPr lang="zh-CN" altLang="en-US">
                <a:sym typeface="+mn-ea"/>
              </a:rPr>
              <a:t>斑马鱼胚胎</a:t>
            </a:r>
            <a:endParaRPr lang="en-US" altLang="zh-CN">
              <a:sym typeface="+mn-ea"/>
            </a:endParaRPr>
          </a:p>
          <a:p>
            <a:pPr algn="l"/>
            <a:r>
              <a:rPr lang="en-US">
                <a:solidFill>
                  <a:srgbClr val="000000"/>
                </a:solidFill>
                <a:latin typeface="Arial Regular" panose="020B0604020202090204" charset="0"/>
                <a:cs typeface="Arial Regular" panose="020B0604020202090204" charset="0"/>
                <a:sym typeface="+mn-ea"/>
              </a:rPr>
              <a:t>time18 slice8</a:t>
            </a:r>
            <a:endParaRPr lang="en-US" altLang="zh-CN">
              <a:sym typeface="+mn-ea"/>
            </a:endParaRPr>
          </a:p>
          <a:p>
            <a:pPr algn="l"/>
            <a:r>
              <a:rPr lang="en-US" altLang="zh-CN"/>
              <a:t>50bin/</a:t>
            </a:r>
            <a:r>
              <a:rPr lang="zh-CN" altLang="en-US"/>
              <a:t>格</a:t>
            </a:r>
            <a:endParaRPr lang="zh-CN" altLang="en-US"/>
          </a:p>
        </p:txBody>
      </p:sp>
      <p:sp>
        <p:nvSpPr>
          <p:cNvPr id="20" name="标题 19"/>
          <p:cNvSpPr>
            <a:spLocks noGrp="1"/>
          </p:cNvSpPr>
          <p:nvPr>
            <p:ph type="title"/>
          </p:nvPr>
        </p:nvSpPr>
        <p:spPr/>
        <p:txBody>
          <a:bodyPr>
            <a:normAutofit/>
          </a:bodyPr>
          <a:p>
            <a:r>
              <a:rPr lang="zh-CN" altLang="en-US">
                <a:sym typeface="+mn-ea"/>
              </a:rPr>
              <a:t>通过高分辨率空间</a:t>
            </a:r>
            <a:r>
              <a:rPr lang="zh-CN" altLang="en-US">
                <a:sym typeface="+mn-ea"/>
              </a:rPr>
              <a:t>转录组数据构建测试</a:t>
            </a:r>
            <a:r>
              <a:rPr lang="zh-CN" altLang="en-US">
                <a:sym typeface="+mn-ea"/>
              </a:rPr>
              <a:t>数据</a:t>
            </a:r>
            <a:endParaRPr lang="zh-CN" altLang="en-US"/>
          </a:p>
        </p:txBody>
      </p:sp>
      <p:sp>
        <p:nvSpPr>
          <p:cNvPr id="21" name="文本占位符 5"/>
          <p:cNvSpPr>
            <a:spLocks noGrp="1"/>
          </p:cNvSpPr>
          <p:nvPr/>
        </p:nvSpPr>
        <p:spPr>
          <a:xfrm>
            <a:off x="839470" y="975995"/>
            <a:ext cx="10022840" cy="396875"/>
          </a:xfrm>
          <a:prstGeom prst="rect">
            <a:avLst/>
          </a:prstGeom>
        </p:spPr>
        <p:txBody>
          <a:bodyPr vert="horz" lIns="91440" tIns="45720" rIns="91440" bIns="45720" anchor="b">
            <a:noAutofit/>
          </a:bodyPr>
          <a:lstStyle>
            <a:lvl1pPr marL="0" lvl="0" indent="0" algn="l" defTabSz="914400">
              <a:lnSpc>
                <a:spcPct val="90000"/>
              </a:lnSpc>
              <a:spcBef>
                <a:spcPts val="1000"/>
              </a:spcBef>
              <a:buFont typeface="Arial" panose="020B0604020202090204" pitchFamily="34" charset="0"/>
              <a:buNone/>
              <a:defRPr sz="1800" b="0" kern="1200">
                <a:solidFill>
                  <a:schemeClr val="bg2">
                    <a:lumMod val="50000"/>
                  </a:schemeClr>
                </a:solidFill>
                <a:latin typeface="微软雅黑" charset="0"/>
                <a:ea typeface="微软雅黑" charset="0"/>
              </a:defRPr>
            </a:lvl1pPr>
            <a:lvl2pPr marL="457200" lvl="1" indent="0" algn="l" defTabSz="914400">
              <a:lnSpc>
                <a:spcPct val="90000"/>
              </a:lnSpc>
              <a:spcBef>
                <a:spcPts val="500"/>
              </a:spcBef>
              <a:buFont typeface="Arial" panose="020B0604020202090204" pitchFamily="34" charset="0"/>
              <a:buNone/>
              <a:defRPr sz="2000" b="1" kern="1200">
                <a:solidFill>
                  <a:schemeClr val="tx1"/>
                </a:solidFill>
                <a:latin typeface="等线"/>
                <a:ea typeface="等线"/>
              </a:defRPr>
            </a:lvl2pPr>
            <a:lvl3pPr marL="914400" lvl="2" indent="0" algn="l" defTabSz="914400">
              <a:lnSpc>
                <a:spcPct val="90000"/>
              </a:lnSpc>
              <a:spcBef>
                <a:spcPts val="500"/>
              </a:spcBef>
              <a:buFont typeface="Arial" panose="020B0604020202090204" pitchFamily="34" charset="0"/>
              <a:buNone/>
              <a:defRPr sz="1800" b="1" kern="1200">
                <a:solidFill>
                  <a:schemeClr val="tx1"/>
                </a:solidFill>
                <a:latin typeface="等线"/>
                <a:ea typeface="等线"/>
              </a:defRPr>
            </a:lvl3pPr>
            <a:lvl4pPr marL="1371600" lvl="3"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4pPr>
            <a:lvl5pPr marL="1828800" lvl="4"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5pPr>
            <a:lvl6pPr marL="2286000" lvl="5"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6pPr>
            <a:lvl7pPr marL="2743200" lvl="6"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7pPr>
            <a:lvl8pPr marL="3200400" lvl="7"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8pPr>
            <a:lvl9pPr marL="3657600" lvl="8"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9pPr>
          </a:lstStyle>
          <a:p>
            <a:pPr algn="l" fontAlgn="auto">
              <a:lnSpc>
                <a:spcPct val="150000"/>
              </a:lnSpc>
            </a:pPr>
            <a:r>
              <a:rPr lang="en-US" altLang="zh-CN">
                <a:sym typeface="+mn-ea"/>
              </a:rPr>
              <a:t>2 </a:t>
            </a:r>
            <a:r>
              <a:rPr lang="en-US" altLang="zh-CN">
                <a:cs typeface="+mn-ea"/>
                <a:sym typeface="+mn-ea"/>
              </a:rPr>
              <a:t>空间转录组spot反卷积方法开发</a:t>
            </a:r>
            <a:endParaRPr lang="en-US" altLang="zh-CN">
              <a:cs typeface="+mn-ea"/>
              <a:sym typeface="+mn-ea"/>
            </a:endParaRPr>
          </a:p>
        </p:txBody>
      </p:sp>
      <p:sp>
        <p:nvSpPr>
          <p:cNvPr id="22" name="文本框 21"/>
          <p:cNvSpPr txBox="1"/>
          <p:nvPr/>
        </p:nvSpPr>
        <p:spPr>
          <a:xfrm>
            <a:off x="9480550" y="6356350"/>
            <a:ext cx="1498600" cy="337185"/>
          </a:xfrm>
          <a:prstGeom prst="rect">
            <a:avLst/>
          </a:prstGeom>
          <a:noFill/>
        </p:spPr>
        <p:txBody>
          <a:bodyPr wrap="square" rtlCol="0">
            <a:spAutoFit/>
          </a:bodyPr>
          <a:p>
            <a:r>
              <a:rPr lang="en-US" altLang="zh-CN" sz="1600">
                <a:latin typeface="微软雅黑" charset="0"/>
                <a:ea typeface="微软雅黑" charset="0"/>
              </a:rPr>
              <a:t>unpublished</a:t>
            </a:r>
            <a:endParaRPr lang="en-US" altLang="zh-CN" sz="1600">
              <a:latin typeface="微软雅黑" charset="0"/>
              <a:ea typeface="微软雅黑" charset="0"/>
            </a:endParaRPr>
          </a:p>
        </p:txBody>
      </p:sp>
      <p:sp>
        <p:nvSpPr>
          <p:cNvPr id="2" name="灯片编号占位符 1"/>
          <p:cNvSpPr>
            <a:spLocks noGrp="1"/>
          </p:cNvSpPr>
          <p:nvPr>
            <p:ph type="sldNum" idx="12"/>
          </p:nvPr>
        </p:nvSpPr>
        <p:spPr/>
        <p:txBody>
          <a:bodyPr/>
          <a:p>
            <a:fld id="{185F3CB9-A92A-47EC-B73D-D357827C19A2}" type="slidenum">
              <a:rPr lang="zh-CN" altLang="zh-CN"/>
            </a:fld>
            <a:endParaRPr lang="zh-CN"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39470" y="237490"/>
            <a:ext cx="10017760" cy="738505"/>
          </a:xfrm>
        </p:spPr>
        <p:txBody>
          <a:bodyPr>
            <a:normAutofit/>
          </a:bodyPr>
          <a:p>
            <a:r>
              <a:rPr lang="en-US" altLang="zh-CN"/>
              <a:t>benchmark</a:t>
            </a:r>
            <a:endParaRPr lang="zh-CN" altLang="en-US"/>
          </a:p>
        </p:txBody>
      </p:sp>
      <p:sp>
        <p:nvSpPr>
          <p:cNvPr id="2" name="灯片编号占位符 1"/>
          <p:cNvSpPr>
            <a:spLocks noGrp="1"/>
          </p:cNvSpPr>
          <p:nvPr>
            <p:ph type="sldNum" idx="12"/>
          </p:nvPr>
        </p:nvSpPr>
        <p:spPr/>
        <p:txBody>
          <a:bodyPr/>
          <a:p>
            <a:fld id="{185F3CB9-A92A-47EC-B73D-D357827C19A2}" type="slidenum">
              <a:rPr lang="zh-CN" altLang="zh-CN"/>
            </a:fld>
            <a:endParaRPr lang="zh-CN" altLang="zh-CN"/>
          </a:p>
        </p:txBody>
      </p:sp>
      <p:pic>
        <p:nvPicPr>
          <p:cNvPr id="6" name="图片 5" descr="/Users/zhaolab3/Library/Containers/com.kingsoft.wpsoffice.mac/Data/tmp/picturecompress_20231130124900/output_1.pngoutput_1"/>
          <p:cNvPicPr>
            <a:picLocks noChangeAspect="1"/>
          </p:cNvPicPr>
          <p:nvPr/>
        </p:nvPicPr>
        <p:blipFill>
          <a:blip r:embed="rId1"/>
          <a:srcRect t="3405"/>
          <a:stretch>
            <a:fillRect/>
          </a:stretch>
        </p:blipFill>
        <p:spPr>
          <a:xfrm>
            <a:off x="6838315" y="1245870"/>
            <a:ext cx="4152265" cy="5367655"/>
          </a:xfrm>
          <a:prstGeom prst="rect">
            <a:avLst/>
          </a:prstGeom>
        </p:spPr>
      </p:pic>
      <p:sp>
        <p:nvSpPr>
          <p:cNvPr id="21" name="文本占位符 5"/>
          <p:cNvSpPr>
            <a:spLocks noGrp="1"/>
          </p:cNvSpPr>
          <p:nvPr/>
        </p:nvSpPr>
        <p:spPr>
          <a:xfrm>
            <a:off x="839470" y="975995"/>
            <a:ext cx="10022840" cy="396875"/>
          </a:xfrm>
          <a:prstGeom prst="rect">
            <a:avLst/>
          </a:prstGeom>
        </p:spPr>
        <p:txBody>
          <a:bodyPr vert="horz" lIns="91440" tIns="45720" rIns="91440" bIns="45720" anchor="b">
            <a:noAutofit/>
          </a:bodyPr>
          <a:lstStyle>
            <a:lvl1pPr marL="0" lvl="0" indent="0" algn="l" defTabSz="914400">
              <a:lnSpc>
                <a:spcPct val="90000"/>
              </a:lnSpc>
              <a:spcBef>
                <a:spcPts val="1000"/>
              </a:spcBef>
              <a:buFont typeface="Arial" panose="020B0604020202090204" pitchFamily="34" charset="0"/>
              <a:buNone/>
              <a:defRPr sz="1800" b="0" kern="1200">
                <a:solidFill>
                  <a:schemeClr val="bg2">
                    <a:lumMod val="50000"/>
                  </a:schemeClr>
                </a:solidFill>
                <a:latin typeface="微软雅黑" charset="0"/>
                <a:ea typeface="微软雅黑" charset="0"/>
              </a:defRPr>
            </a:lvl1pPr>
            <a:lvl2pPr marL="457200" lvl="1" indent="0" algn="l" defTabSz="914400">
              <a:lnSpc>
                <a:spcPct val="90000"/>
              </a:lnSpc>
              <a:spcBef>
                <a:spcPts val="500"/>
              </a:spcBef>
              <a:buFont typeface="Arial" panose="020B0604020202090204" pitchFamily="34" charset="0"/>
              <a:buNone/>
              <a:defRPr sz="2000" b="1" kern="1200">
                <a:solidFill>
                  <a:schemeClr val="tx1"/>
                </a:solidFill>
                <a:latin typeface="等线"/>
                <a:ea typeface="等线"/>
              </a:defRPr>
            </a:lvl2pPr>
            <a:lvl3pPr marL="914400" lvl="2" indent="0" algn="l" defTabSz="914400">
              <a:lnSpc>
                <a:spcPct val="90000"/>
              </a:lnSpc>
              <a:spcBef>
                <a:spcPts val="500"/>
              </a:spcBef>
              <a:buFont typeface="Arial" panose="020B0604020202090204" pitchFamily="34" charset="0"/>
              <a:buNone/>
              <a:defRPr sz="1800" b="1" kern="1200">
                <a:solidFill>
                  <a:schemeClr val="tx1"/>
                </a:solidFill>
                <a:latin typeface="等线"/>
                <a:ea typeface="等线"/>
              </a:defRPr>
            </a:lvl3pPr>
            <a:lvl4pPr marL="1371600" lvl="3"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4pPr>
            <a:lvl5pPr marL="1828800" lvl="4"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5pPr>
            <a:lvl6pPr marL="2286000" lvl="5"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6pPr>
            <a:lvl7pPr marL="2743200" lvl="6"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7pPr>
            <a:lvl8pPr marL="3200400" lvl="7"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8pPr>
            <a:lvl9pPr marL="3657600" lvl="8"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9pPr>
          </a:lstStyle>
          <a:p>
            <a:pPr algn="l" fontAlgn="auto">
              <a:lnSpc>
                <a:spcPct val="150000"/>
              </a:lnSpc>
            </a:pPr>
            <a:r>
              <a:rPr lang="en-US" altLang="zh-CN">
                <a:sym typeface="+mn-ea"/>
              </a:rPr>
              <a:t>2 </a:t>
            </a:r>
            <a:r>
              <a:rPr lang="en-US" altLang="zh-CN">
                <a:cs typeface="+mn-ea"/>
                <a:sym typeface="+mn-ea"/>
              </a:rPr>
              <a:t>空间转录组spot反卷积方法开发</a:t>
            </a:r>
            <a:endParaRPr lang="en-US" altLang="zh-CN">
              <a:cs typeface="+mn-ea"/>
              <a:sym typeface="+mn-ea"/>
            </a:endParaRPr>
          </a:p>
        </p:txBody>
      </p:sp>
      <p:graphicFrame>
        <p:nvGraphicFramePr>
          <p:cNvPr id="7" name="表格 6"/>
          <p:cNvGraphicFramePr/>
          <p:nvPr>
            <p:custDataLst>
              <p:tags r:id="rId2"/>
            </p:custDataLst>
          </p:nvPr>
        </p:nvGraphicFramePr>
        <p:xfrm>
          <a:off x="621030" y="2650490"/>
          <a:ext cx="5688965" cy="3807460"/>
        </p:xfrm>
        <a:graphic>
          <a:graphicData uri="http://schemas.openxmlformats.org/drawingml/2006/table">
            <a:tbl>
              <a:tblPr firstRow="1" bandRow="1">
                <a:tableStyleId>{F5AB1C69-6EDB-4FF4-983F-18BD219EF322}</a:tableStyleId>
              </a:tblPr>
              <a:tblGrid>
                <a:gridCol w="2232025"/>
                <a:gridCol w="3456940"/>
              </a:tblGrid>
              <a:tr h="361950">
                <a:tc>
                  <a:txBody>
                    <a:bodyPr/>
                    <a:p>
                      <a:pPr indent="0">
                        <a:buNone/>
                      </a:pPr>
                      <a:r>
                        <a:rPr lang="zh-CN" altLang="en-US" sz="2000"/>
                        <a:t>名称</a:t>
                      </a:r>
                      <a:endParaRPr lang="zh-CN" altLang="en-US" sz="2000"/>
                    </a:p>
                  </a:txBody>
                  <a:tcPr marL="68580" marR="68580" marT="0" marB="0" vert="horz" anchor="ctr" anchorCtr="0"/>
                </a:tc>
                <a:tc>
                  <a:txBody>
                    <a:bodyPr/>
                    <a:p>
                      <a:pPr indent="0">
                        <a:buNone/>
                      </a:pPr>
                      <a:r>
                        <a:rPr lang="zh-CN" altLang="en-US" sz="2000"/>
                        <a:t>方法</a:t>
                      </a:r>
                      <a:endParaRPr lang="zh-CN" altLang="en-US" sz="2000"/>
                    </a:p>
                  </a:txBody>
                  <a:tcPr marL="68580" marR="68580" marT="0" marB="0" vert="horz" anchor="ctr" anchorCtr="0"/>
                </a:tc>
              </a:tr>
              <a:tr h="361950">
                <a:tc>
                  <a:txBody>
                    <a:bodyPr/>
                    <a:p>
                      <a:pPr indent="0">
                        <a:buNone/>
                      </a:pPr>
                      <a:r>
                        <a:rPr lang="en-US" sz="1800">
                          <a:latin typeface="微软雅黑" charset="0"/>
                          <a:ea typeface="微软雅黑" charset="0"/>
                        </a:rPr>
                        <a:t>STRIDE</a:t>
                      </a:r>
                      <a:endParaRPr lang="en-US" altLang="en-US" sz="1800">
                        <a:latin typeface="微软雅黑" charset="0"/>
                        <a:ea typeface="微软雅黑" charset="0"/>
                      </a:endParaRPr>
                    </a:p>
                  </a:txBody>
                  <a:tcPr marL="68580" marR="68580" marT="0" marB="0" vert="horz" anchor="ctr" anchorCtr="0"/>
                </a:tc>
                <a:tc>
                  <a:txBody>
                    <a:bodyPr/>
                    <a:p>
                      <a:pPr indent="0">
                        <a:buNone/>
                      </a:pPr>
                      <a:r>
                        <a:rPr lang="en-US" sz="1800">
                          <a:latin typeface="微软雅黑" charset="0"/>
                          <a:ea typeface="微软雅黑" charset="0"/>
                        </a:rPr>
                        <a:t>基于</a:t>
                      </a:r>
                      <a:r>
                        <a:rPr lang="zh-CN" altLang="en-US" sz="1800">
                          <a:latin typeface="微软雅黑" charset="0"/>
                          <a:ea typeface="微软雅黑" charset="0"/>
                        </a:rPr>
                        <a:t>主题模型</a:t>
                      </a:r>
                      <a:endParaRPr lang="zh-CN" altLang="en-US" sz="1800">
                        <a:latin typeface="微软雅黑" charset="0"/>
                        <a:ea typeface="微软雅黑" charset="0"/>
                      </a:endParaRPr>
                    </a:p>
                  </a:txBody>
                  <a:tcPr marL="68580" marR="68580" marT="0" marB="0" vert="horz" anchor="ctr" anchorCtr="0"/>
                </a:tc>
              </a:tr>
              <a:tr h="724535">
                <a:tc>
                  <a:txBody>
                    <a:bodyPr/>
                    <a:p>
                      <a:pPr indent="0">
                        <a:buNone/>
                      </a:pPr>
                      <a:r>
                        <a:rPr lang="en-US" sz="1800">
                          <a:latin typeface="微软雅黑" charset="0"/>
                          <a:ea typeface="微软雅黑" charset="0"/>
                        </a:rPr>
                        <a:t>STdeconvolve</a:t>
                      </a:r>
                      <a:endParaRPr lang="en-US" altLang="en-US" sz="1800">
                        <a:latin typeface="微软雅黑" charset="0"/>
                        <a:ea typeface="微软雅黑" charset="0"/>
                      </a:endParaRPr>
                    </a:p>
                  </a:txBody>
                  <a:tcPr marL="68580" marR="68580" marT="0" marB="0" vert="horz" anchor="ctr" anchorCtr="0"/>
                </a:tc>
                <a:tc>
                  <a:txBody>
                    <a:bodyPr/>
                    <a:p>
                      <a:pPr indent="0">
                        <a:buNone/>
                      </a:pPr>
                      <a:r>
                        <a:rPr lang="en-US" sz="1800">
                          <a:latin typeface="微软雅黑" charset="0"/>
                          <a:ea typeface="微软雅黑" charset="0"/>
                          <a:cs typeface="微软雅黑" charset="0"/>
                          <a:sym typeface="+mn-ea"/>
                        </a:rPr>
                        <a:t>基于</a:t>
                      </a:r>
                      <a:r>
                        <a:rPr lang="zh-CN" altLang="en-US" sz="1800">
                          <a:latin typeface="微软雅黑" charset="0"/>
                          <a:ea typeface="微软雅黑" charset="0"/>
                          <a:cs typeface="微软雅黑" charset="0"/>
                          <a:sym typeface="+mn-ea"/>
                        </a:rPr>
                        <a:t>主题模型</a:t>
                      </a:r>
                      <a:r>
                        <a:rPr lang="en-US" sz="1800">
                          <a:latin typeface="微软雅黑" charset="0"/>
                          <a:ea typeface="微软雅黑" charset="0"/>
                          <a:cs typeface="微软雅黑" charset="0"/>
                        </a:rPr>
                        <a:t>，</a:t>
                      </a:r>
                      <a:r>
                        <a:rPr lang="zh-CN" altLang="en-US" sz="1800">
                          <a:latin typeface="微软雅黑" charset="0"/>
                          <a:ea typeface="微软雅黑" charset="0"/>
                          <a:cs typeface="微软雅黑" charset="0"/>
                        </a:rPr>
                        <a:t>不需</a:t>
                      </a:r>
                      <a:r>
                        <a:rPr lang="en-US" altLang="zh-CN" sz="1800">
                          <a:latin typeface="微软雅黑" charset="0"/>
                          <a:ea typeface="微软雅黑" charset="0"/>
                          <a:cs typeface="微软雅黑" charset="0"/>
                        </a:rPr>
                        <a:t>scRNA-seq</a:t>
                      </a:r>
                      <a:endParaRPr lang="en-US" altLang="zh-CN" sz="1800">
                        <a:latin typeface="微软雅黑" charset="0"/>
                        <a:ea typeface="微软雅黑" charset="0"/>
                        <a:cs typeface="微软雅黑" charset="0"/>
                      </a:endParaRPr>
                    </a:p>
                  </a:txBody>
                  <a:tcPr marL="68580" marR="68580" marT="0" marB="0" vert="horz" anchor="ctr" anchorCtr="0"/>
                </a:tc>
              </a:tr>
              <a:tr h="361950">
                <a:tc>
                  <a:txBody>
                    <a:bodyPr/>
                    <a:p>
                      <a:pPr indent="0">
                        <a:buNone/>
                      </a:pPr>
                      <a:r>
                        <a:rPr lang="en-US" sz="1800">
                          <a:latin typeface="微软雅黑" charset="0"/>
                          <a:ea typeface="微软雅黑" charset="0"/>
                        </a:rPr>
                        <a:t>DSTD</a:t>
                      </a:r>
                      <a:endParaRPr lang="en-US" altLang="en-US" sz="1800">
                        <a:latin typeface="微软雅黑" charset="0"/>
                        <a:ea typeface="微软雅黑" charset="0"/>
                      </a:endParaRPr>
                    </a:p>
                  </a:txBody>
                  <a:tcPr marL="68580" marR="68580" marT="0" marB="0" vert="horz" anchor="ctr" anchorCtr="0"/>
                </a:tc>
                <a:tc>
                  <a:txBody>
                    <a:bodyPr/>
                    <a:p>
                      <a:pPr indent="0">
                        <a:buNone/>
                      </a:pPr>
                      <a:r>
                        <a:rPr lang="en-US" sz="1800">
                          <a:latin typeface="微软雅黑" charset="0"/>
                          <a:ea typeface="微软雅黑" charset="0"/>
                        </a:rPr>
                        <a:t>基于</a:t>
                      </a:r>
                      <a:r>
                        <a:rPr lang="zh-CN" altLang="en-US" sz="1800">
                          <a:latin typeface="微软雅黑" charset="0"/>
                          <a:ea typeface="微软雅黑" charset="0"/>
                        </a:rPr>
                        <a:t>图神经网络</a:t>
                      </a:r>
                      <a:endParaRPr lang="zh-CN" altLang="en-US" sz="1800">
                        <a:latin typeface="微软雅黑" charset="0"/>
                        <a:ea typeface="微软雅黑" charset="0"/>
                      </a:endParaRPr>
                    </a:p>
                  </a:txBody>
                  <a:tcPr marL="68580" marR="68580" marT="0" marB="0" vert="horz" anchor="ctr" anchorCtr="0"/>
                </a:tc>
              </a:tr>
              <a:tr h="361950">
                <a:tc>
                  <a:txBody>
                    <a:bodyPr/>
                    <a:p>
                      <a:pPr indent="0">
                        <a:buNone/>
                      </a:pPr>
                      <a:r>
                        <a:rPr lang="en-US" sz="1800">
                          <a:latin typeface="微软雅黑" charset="0"/>
                          <a:ea typeface="微软雅黑" charset="0"/>
                        </a:rPr>
                        <a:t>stdGCN</a:t>
                      </a:r>
                      <a:endParaRPr lang="en-US" altLang="en-US" sz="1800">
                        <a:latin typeface="微软雅黑" charset="0"/>
                        <a:ea typeface="微软雅黑" charset="0"/>
                      </a:endParaRPr>
                    </a:p>
                  </a:txBody>
                  <a:tcPr marL="68580" marR="68580" marT="0" marB="0" vert="horz" anchor="ctr" anchorCtr="0"/>
                </a:tc>
                <a:tc>
                  <a:txBody>
                    <a:bodyPr/>
                    <a:p>
                      <a:pPr indent="0">
                        <a:buNone/>
                      </a:pPr>
                      <a:r>
                        <a:rPr lang="en-US" sz="1800">
                          <a:latin typeface="微软雅黑" charset="0"/>
                          <a:ea typeface="微软雅黑" charset="0"/>
                          <a:sym typeface="+mn-ea"/>
                        </a:rPr>
                        <a:t>基于</a:t>
                      </a:r>
                      <a:r>
                        <a:rPr lang="zh-CN" altLang="en-US" sz="1800">
                          <a:latin typeface="微软雅黑" charset="0"/>
                          <a:ea typeface="微软雅黑" charset="0"/>
                          <a:sym typeface="+mn-ea"/>
                        </a:rPr>
                        <a:t>图神经网络</a:t>
                      </a:r>
                      <a:endParaRPr lang="en-US" altLang="en-US" sz="1800">
                        <a:latin typeface="微软雅黑" charset="0"/>
                        <a:ea typeface="微软雅黑" charset="0"/>
                        <a:sym typeface="+mn-ea"/>
                      </a:endParaRPr>
                    </a:p>
                  </a:txBody>
                  <a:tcPr marL="68580" marR="68580" marT="0" marB="0" vert="horz" anchor="ctr" anchorCtr="0"/>
                </a:tc>
              </a:tr>
              <a:tr h="361950">
                <a:tc>
                  <a:txBody>
                    <a:bodyPr/>
                    <a:p>
                      <a:pPr indent="0">
                        <a:buNone/>
                      </a:pPr>
                      <a:r>
                        <a:rPr lang="en-US" sz="1800">
                          <a:latin typeface="微软雅黑" charset="0"/>
                          <a:ea typeface="微软雅黑" charset="0"/>
                        </a:rPr>
                        <a:t>SD2</a:t>
                      </a:r>
                      <a:endParaRPr lang="en-US" altLang="en-US" sz="1800">
                        <a:latin typeface="微软雅黑" charset="0"/>
                        <a:ea typeface="微软雅黑" charset="0"/>
                      </a:endParaRPr>
                    </a:p>
                  </a:txBody>
                  <a:tcPr marL="68580" marR="68580" marT="0" marB="0" vert="horz" anchor="ctr" anchorCtr="0"/>
                </a:tc>
                <a:tc>
                  <a:txBody>
                    <a:bodyPr/>
                    <a:p>
                      <a:pPr indent="0">
                        <a:buNone/>
                      </a:pPr>
                      <a:r>
                        <a:rPr lang="en-US" sz="1800">
                          <a:latin typeface="微软雅黑" charset="0"/>
                          <a:ea typeface="微软雅黑" charset="0"/>
                          <a:sym typeface="+mn-ea"/>
                        </a:rPr>
                        <a:t>基于</a:t>
                      </a:r>
                      <a:r>
                        <a:rPr lang="zh-CN" altLang="en-US" sz="1800">
                          <a:latin typeface="微软雅黑" charset="0"/>
                          <a:ea typeface="微软雅黑" charset="0"/>
                          <a:sym typeface="+mn-ea"/>
                        </a:rPr>
                        <a:t>图神经网络</a:t>
                      </a:r>
                      <a:endParaRPr lang="en-US" altLang="en-US" sz="1800">
                        <a:latin typeface="微软雅黑" charset="0"/>
                        <a:ea typeface="微软雅黑" charset="0"/>
                        <a:sym typeface="+mn-ea"/>
                      </a:endParaRPr>
                    </a:p>
                  </a:txBody>
                  <a:tcPr marL="68580" marR="68580" marT="0" marB="0" vert="horz" anchor="ctr" anchorCtr="0"/>
                </a:tc>
              </a:tr>
              <a:tr h="636905">
                <a:tc>
                  <a:txBody>
                    <a:bodyPr/>
                    <a:p>
                      <a:pPr indent="0">
                        <a:buNone/>
                      </a:pPr>
                      <a:r>
                        <a:rPr lang="en-US" sz="1800">
                          <a:latin typeface="微软雅黑" charset="0"/>
                          <a:ea typeface="微软雅黑" charset="0"/>
                        </a:rPr>
                        <a:t>RCTD</a:t>
                      </a:r>
                      <a:endParaRPr lang="en-US" altLang="en-US" sz="1800">
                        <a:latin typeface="微软雅黑" charset="0"/>
                        <a:ea typeface="微软雅黑" charset="0"/>
                      </a:endParaRPr>
                    </a:p>
                  </a:txBody>
                  <a:tcPr marL="68580" marR="68580" marT="0" marB="0" vert="horz" anchor="ctr" anchorCtr="0"/>
                </a:tc>
                <a:tc>
                  <a:txBody>
                    <a:bodyPr/>
                    <a:p>
                      <a:pPr indent="0">
                        <a:buNone/>
                      </a:pPr>
                      <a:r>
                        <a:rPr lang="en-US" sz="1800">
                          <a:latin typeface="微软雅黑" charset="0"/>
                          <a:ea typeface="微软雅黑" charset="0"/>
                        </a:rPr>
                        <a:t>主流方法</a:t>
                      </a:r>
                      <a:r>
                        <a:rPr lang="zh-CN" altLang="en-US" sz="1800">
                          <a:latin typeface="微软雅黑" charset="0"/>
                          <a:ea typeface="微软雅黑" charset="0"/>
                        </a:rPr>
                        <a:t>，基于概率模型</a:t>
                      </a:r>
                      <a:endParaRPr lang="zh-CN" altLang="en-US" sz="1800">
                        <a:latin typeface="微软雅黑" charset="0"/>
                        <a:ea typeface="微软雅黑" charset="0"/>
                      </a:endParaRPr>
                    </a:p>
                  </a:txBody>
                  <a:tcPr marL="68580" marR="68580" marT="0" marB="0" vert="horz" anchor="ctr" anchorCtr="0"/>
                </a:tc>
              </a:tr>
              <a:tr h="636270">
                <a:tc>
                  <a:txBody>
                    <a:bodyPr/>
                    <a:p>
                      <a:pPr indent="0">
                        <a:buNone/>
                      </a:pPr>
                      <a:r>
                        <a:rPr lang="en-US" sz="1800">
                          <a:latin typeface="微软雅黑" charset="0"/>
                          <a:ea typeface="微软雅黑" charset="0"/>
                        </a:rPr>
                        <a:t>Cell2location</a:t>
                      </a:r>
                      <a:endParaRPr lang="en-US" altLang="en-US" sz="1800">
                        <a:latin typeface="微软雅黑" charset="0"/>
                        <a:ea typeface="微软雅黑" charset="0"/>
                      </a:endParaRPr>
                    </a:p>
                  </a:txBody>
                  <a:tcPr marL="68580" marR="68580" marT="0" marB="0" vert="horz" anchor="ctr" anchorCtr="0"/>
                </a:tc>
                <a:tc>
                  <a:txBody>
                    <a:bodyPr/>
                    <a:p>
                      <a:pPr indent="0">
                        <a:buNone/>
                      </a:pPr>
                      <a:r>
                        <a:rPr lang="en-US" sz="1800">
                          <a:latin typeface="微软雅黑" charset="0"/>
                          <a:ea typeface="微软雅黑" charset="0"/>
                        </a:rPr>
                        <a:t>主流方法</a:t>
                      </a:r>
                      <a:r>
                        <a:rPr lang="zh-CN" altLang="en-US" sz="1800">
                          <a:latin typeface="微软雅黑" charset="0"/>
                          <a:ea typeface="微软雅黑" charset="0"/>
                        </a:rPr>
                        <a:t>，基于概率模型</a:t>
                      </a:r>
                      <a:endParaRPr lang="zh-CN" altLang="en-US" sz="1800">
                        <a:latin typeface="微软雅黑" charset="0"/>
                        <a:ea typeface="微软雅黑" charset="0"/>
                      </a:endParaRPr>
                    </a:p>
                  </a:txBody>
                  <a:tcPr marL="68580" marR="68580" marT="0" marB="0" vert="horz" anchor="ctr" anchorCtr="0"/>
                </a:tc>
              </a:tr>
            </a:tbl>
          </a:graphicData>
        </a:graphic>
      </p:graphicFrame>
      <p:sp>
        <p:nvSpPr>
          <p:cNvPr id="8" name="文本框 7"/>
          <p:cNvSpPr txBox="1"/>
          <p:nvPr/>
        </p:nvSpPr>
        <p:spPr>
          <a:xfrm>
            <a:off x="549910" y="1614805"/>
            <a:ext cx="6288405" cy="922020"/>
          </a:xfrm>
          <a:prstGeom prst="rect">
            <a:avLst/>
          </a:prstGeom>
          <a:noFill/>
        </p:spPr>
        <p:txBody>
          <a:bodyPr wrap="square" rtlCol="0" anchor="t">
            <a:spAutoFit/>
          </a:bodyPr>
          <a:p>
            <a:r>
              <a:rPr lang="zh-CN">
                <a:latin typeface="Calibri" charset="0"/>
                <a:cs typeface="宋体" charset="0"/>
                <a:sym typeface="+mn-ea"/>
              </a:rPr>
              <a:t>将其他方法在数据集上进行测试，设定不同随机数，收集均方根误差（RSME）、JS散度（JSD）、皮尔森相关系数（PCC）。</a:t>
            </a:r>
            <a:endParaRPr lang="zh-CN">
              <a:latin typeface="Calibri" charset="0"/>
              <a:cs typeface="宋体"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图片 23" descr="stereoseq-18-8-JSD-spotnum"/>
          <p:cNvPicPr>
            <a:picLocks noChangeAspect="1"/>
          </p:cNvPicPr>
          <p:nvPr/>
        </p:nvPicPr>
        <p:blipFill>
          <a:blip r:embed="rId1"/>
          <a:stretch>
            <a:fillRect/>
          </a:stretch>
        </p:blipFill>
        <p:spPr>
          <a:xfrm>
            <a:off x="7611745" y="4083685"/>
            <a:ext cx="3408680" cy="2272665"/>
          </a:xfrm>
          <a:prstGeom prst="rect">
            <a:avLst/>
          </a:prstGeom>
        </p:spPr>
      </p:pic>
      <p:sp>
        <p:nvSpPr>
          <p:cNvPr id="3" name="标题 2"/>
          <p:cNvSpPr>
            <a:spLocks noGrp="1"/>
          </p:cNvSpPr>
          <p:nvPr>
            <p:ph type="title"/>
          </p:nvPr>
        </p:nvSpPr>
        <p:spPr>
          <a:xfrm>
            <a:off x="839470" y="259080"/>
            <a:ext cx="10017760" cy="738505"/>
          </a:xfrm>
        </p:spPr>
        <p:txBody>
          <a:bodyPr>
            <a:normAutofit fontScale="90000"/>
          </a:bodyPr>
          <a:p>
            <a:r>
              <a:rPr lang="zh-CN" altLang="en-US"/>
              <a:t>方法调优：探究由</a:t>
            </a:r>
            <a:r>
              <a:rPr lang="en-US" altLang="zh-CN"/>
              <a:t>scRNA-seq</a:t>
            </a:r>
            <a:r>
              <a:rPr lang="zh-CN" altLang="en-US"/>
              <a:t>生成的伪</a:t>
            </a:r>
            <a:r>
              <a:rPr lang="en-US" altLang="zh-CN"/>
              <a:t>spot</a:t>
            </a:r>
            <a:r>
              <a:rPr lang="zh-CN" altLang="en-US"/>
              <a:t>数目的</a:t>
            </a:r>
            <a:r>
              <a:rPr lang="zh-CN" altLang="en-US"/>
              <a:t>影响</a:t>
            </a:r>
            <a:endParaRPr lang="zh-CN" altLang="en-US"/>
          </a:p>
        </p:txBody>
      </p:sp>
      <p:sp>
        <p:nvSpPr>
          <p:cNvPr id="2" name="灯片编号占位符 1"/>
          <p:cNvSpPr>
            <a:spLocks noGrp="1"/>
          </p:cNvSpPr>
          <p:nvPr>
            <p:ph type="sldNum" idx="12"/>
          </p:nvPr>
        </p:nvSpPr>
        <p:spPr/>
        <p:txBody>
          <a:bodyPr/>
          <a:p>
            <a:fld id="{185F3CB9-A92A-47EC-B73D-D357827C19A2}" type="slidenum">
              <a:rPr lang="zh-CN" altLang="zh-CN"/>
            </a:fld>
            <a:endParaRPr lang="zh-CN" altLang="zh-CN"/>
          </a:p>
        </p:txBody>
      </p:sp>
      <p:sp>
        <p:nvSpPr>
          <p:cNvPr id="21" name="文本占位符 5"/>
          <p:cNvSpPr>
            <a:spLocks noGrp="1"/>
          </p:cNvSpPr>
          <p:nvPr/>
        </p:nvSpPr>
        <p:spPr>
          <a:xfrm>
            <a:off x="839470" y="975995"/>
            <a:ext cx="10022840" cy="396875"/>
          </a:xfrm>
          <a:prstGeom prst="rect">
            <a:avLst/>
          </a:prstGeom>
        </p:spPr>
        <p:txBody>
          <a:bodyPr vert="horz" lIns="91440" tIns="45720" rIns="91440" bIns="45720" anchor="b">
            <a:noAutofit/>
          </a:bodyPr>
          <a:lstStyle>
            <a:lvl1pPr marL="0" lvl="0" indent="0" algn="l" defTabSz="914400">
              <a:lnSpc>
                <a:spcPct val="90000"/>
              </a:lnSpc>
              <a:spcBef>
                <a:spcPts val="1000"/>
              </a:spcBef>
              <a:buFont typeface="Arial" panose="020B0604020202090204" pitchFamily="34" charset="0"/>
              <a:buNone/>
              <a:defRPr sz="1800" b="0" kern="1200">
                <a:solidFill>
                  <a:schemeClr val="bg2">
                    <a:lumMod val="50000"/>
                  </a:schemeClr>
                </a:solidFill>
                <a:latin typeface="微软雅黑" charset="0"/>
                <a:ea typeface="微软雅黑" charset="0"/>
              </a:defRPr>
            </a:lvl1pPr>
            <a:lvl2pPr marL="457200" lvl="1" indent="0" algn="l" defTabSz="914400">
              <a:lnSpc>
                <a:spcPct val="90000"/>
              </a:lnSpc>
              <a:spcBef>
                <a:spcPts val="500"/>
              </a:spcBef>
              <a:buFont typeface="Arial" panose="020B0604020202090204" pitchFamily="34" charset="0"/>
              <a:buNone/>
              <a:defRPr sz="2000" b="1" kern="1200">
                <a:solidFill>
                  <a:schemeClr val="tx1"/>
                </a:solidFill>
                <a:latin typeface="等线"/>
                <a:ea typeface="等线"/>
              </a:defRPr>
            </a:lvl2pPr>
            <a:lvl3pPr marL="914400" lvl="2" indent="0" algn="l" defTabSz="914400">
              <a:lnSpc>
                <a:spcPct val="90000"/>
              </a:lnSpc>
              <a:spcBef>
                <a:spcPts val="500"/>
              </a:spcBef>
              <a:buFont typeface="Arial" panose="020B0604020202090204" pitchFamily="34" charset="0"/>
              <a:buNone/>
              <a:defRPr sz="1800" b="1" kern="1200">
                <a:solidFill>
                  <a:schemeClr val="tx1"/>
                </a:solidFill>
                <a:latin typeface="等线"/>
                <a:ea typeface="等线"/>
              </a:defRPr>
            </a:lvl3pPr>
            <a:lvl4pPr marL="1371600" lvl="3"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4pPr>
            <a:lvl5pPr marL="1828800" lvl="4"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5pPr>
            <a:lvl6pPr marL="2286000" lvl="5"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6pPr>
            <a:lvl7pPr marL="2743200" lvl="6"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7pPr>
            <a:lvl8pPr marL="3200400" lvl="7"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8pPr>
            <a:lvl9pPr marL="3657600" lvl="8"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9pPr>
          </a:lstStyle>
          <a:p>
            <a:pPr algn="l" fontAlgn="auto">
              <a:lnSpc>
                <a:spcPct val="150000"/>
              </a:lnSpc>
            </a:pPr>
            <a:r>
              <a:rPr lang="en-US" altLang="zh-CN">
                <a:sym typeface="+mn-ea"/>
              </a:rPr>
              <a:t>2 </a:t>
            </a:r>
            <a:r>
              <a:rPr lang="en-US" altLang="zh-CN">
                <a:cs typeface="+mn-ea"/>
                <a:sym typeface="+mn-ea"/>
              </a:rPr>
              <a:t>空间转录组spot反卷积方法开发</a:t>
            </a:r>
            <a:endParaRPr lang="en-US" altLang="zh-CN">
              <a:cs typeface="+mn-ea"/>
              <a:sym typeface="+mn-ea"/>
            </a:endParaRPr>
          </a:p>
        </p:txBody>
      </p:sp>
      <p:sp>
        <p:nvSpPr>
          <p:cNvPr id="7" name="文本框 6"/>
          <p:cNvSpPr txBox="1"/>
          <p:nvPr/>
        </p:nvSpPr>
        <p:spPr>
          <a:xfrm>
            <a:off x="10791825" y="4090670"/>
            <a:ext cx="929640" cy="245110"/>
          </a:xfrm>
          <a:prstGeom prst="rect">
            <a:avLst/>
          </a:prstGeom>
          <a:noFill/>
        </p:spPr>
        <p:txBody>
          <a:bodyPr wrap="square" rtlCol="0">
            <a:spAutoFit/>
          </a:bodyPr>
          <a:p>
            <a:r>
              <a:rPr lang="en-US" altLang="zh-CN" sz="1000">
                <a:solidFill>
                  <a:srgbClr val="CC0000"/>
                </a:solidFill>
              </a:rPr>
              <a:t>RCTD</a:t>
            </a:r>
            <a:r>
              <a:rPr lang="zh-CN" altLang="en-US" sz="1000">
                <a:solidFill>
                  <a:srgbClr val="CC0000"/>
                </a:solidFill>
              </a:rPr>
              <a:t>表现</a:t>
            </a:r>
            <a:endParaRPr lang="zh-CN" altLang="en-US" sz="1000">
              <a:solidFill>
                <a:srgbClr val="CC0000"/>
              </a:solidFill>
            </a:endParaRPr>
          </a:p>
        </p:txBody>
      </p:sp>
      <p:sp>
        <p:nvSpPr>
          <p:cNvPr id="10" name="文本框 9"/>
          <p:cNvSpPr txBox="1"/>
          <p:nvPr>
            <p:custDataLst>
              <p:tags r:id="rId2"/>
            </p:custDataLst>
          </p:nvPr>
        </p:nvSpPr>
        <p:spPr>
          <a:xfrm>
            <a:off x="10791825" y="3838575"/>
            <a:ext cx="1134110" cy="245110"/>
          </a:xfrm>
          <a:prstGeom prst="rect">
            <a:avLst/>
          </a:prstGeom>
          <a:noFill/>
        </p:spPr>
        <p:txBody>
          <a:bodyPr wrap="square" rtlCol="0">
            <a:spAutoFit/>
          </a:bodyPr>
          <a:p>
            <a:r>
              <a:rPr lang="en-US" altLang="zh-CN" sz="1000">
                <a:solidFill>
                  <a:srgbClr val="0404FF"/>
                </a:solidFill>
              </a:rPr>
              <a:t>STdGCN</a:t>
            </a:r>
            <a:r>
              <a:rPr lang="zh-CN" altLang="en-US" sz="1000">
                <a:solidFill>
                  <a:srgbClr val="0404FF"/>
                </a:solidFill>
              </a:rPr>
              <a:t>表现</a:t>
            </a:r>
            <a:endParaRPr lang="zh-CN" altLang="en-US" sz="1000">
              <a:solidFill>
                <a:srgbClr val="0404FF"/>
              </a:solidFill>
            </a:endParaRPr>
          </a:p>
        </p:txBody>
      </p:sp>
      <p:grpSp>
        <p:nvGrpSpPr>
          <p:cNvPr id="15" name="组合 14"/>
          <p:cNvGrpSpPr/>
          <p:nvPr/>
        </p:nvGrpSpPr>
        <p:grpSpPr>
          <a:xfrm>
            <a:off x="839470" y="1872615"/>
            <a:ext cx="3225165" cy="2163445"/>
            <a:chOff x="212" y="2302"/>
            <a:chExt cx="8640" cy="5760"/>
          </a:xfrm>
        </p:grpSpPr>
        <p:pic>
          <p:nvPicPr>
            <p:cNvPr id="9" name="图片 8" descr="dataset2-RMSE-spotnum"/>
            <p:cNvPicPr>
              <a:picLocks noChangeAspect="1"/>
            </p:cNvPicPr>
            <p:nvPr/>
          </p:nvPicPr>
          <p:blipFill>
            <a:blip r:embed="rId3"/>
            <a:stretch>
              <a:fillRect/>
            </a:stretch>
          </p:blipFill>
          <p:spPr>
            <a:xfrm>
              <a:off x="212" y="2302"/>
              <a:ext cx="8640" cy="5760"/>
            </a:xfrm>
            <a:prstGeom prst="rect">
              <a:avLst/>
            </a:prstGeom>
          </p:spPr>
        </p:pic>
        <p:sp>
          <p:nvSpPr>
            <p:cNvPr id="12" name="椭圆 11"/>
            <p:cNvSpPr/>
            <p:nvPr/>
          </p:nvSpPr>
          <p:spPr>
            <a:xfrm>
              <a:off x="1726" y="6400"/>
              <a:ext cx="1687" cy="919"/>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文本框 10"/>
          <p:cNvSpPr txBox="1"/>
          <p:nvPr/>
        </p:nvSpPr>
        <p:spPr>
          <a:xfrm>
            <a:off x="4507230" y="6356350"/>
            <a:ext cx="2681605" cy="368300"/>
          </a:xfrm>
          <a:prstGeom prst="rect">
            <a:avLst/>
          </a:prstGeom>
          <a:noFill/>
        </p:spPr>
        <p:txBody>
          <a:bodyPr wrap="none" rtlCol="0" anchor="t">
            <a:spAutoFit/>
          </a:bodyPr>
          <a:p>
            <a:r>
              <a:rPr lang="en-US" altLang="zh-CN">
                <a:sym typeface="+mn-ea"/>
              </a:rPr>
              <a:t>pseudo-spot  number</a:t>
            </a:r>
            <a:r>
              <a:rPr lang="en-US" altLang="zh-CN">
                <a:sym typeface="+mn-ea"/>
              </a:rPr>
              <a:t>s</a:t>
            </a:r>
            <a:endParaRPr lang="en-US" altLang="zh-CN">
              <a:sym typeface="+mn-ea"/>
            </a:endParaRPr>
          </a:p>
        </p:txBody>
      </p:sp>
      <p:pic>
        <p:nvPicPr>
          <p:cNvPr id="22" name="图片 21" descr="dataset2-JSD-spotnum"/>
          <p:cNvPicPr>
            <a:picLocks noChangeAspect="1"/>
          </p:cNvPicPr>
          <p:nvPr>
            <p:custDataLst>
              <p:tags r:id="rId4"/>
            </p:custDataLst>
          </p:nvPr>
        </p:nvPicPr>
        <p:blipFill>
          <a:blip r:embed="rId5"/>
          <a:stretch>
            <a:fillRect/>
          </a:stretch>
        </p:blipFill>
        <p:spPr>
          <a:xfrm>
            <a:off x="839470" y="4008755"/>
            <a:ext cx="3275330" cy="2183765"/>
          </a:xfrm>
          <a:prstGeom prst="rect">
            <a:avLst/>
          </a:prstGeom>
        </p:spPr>
      </p:pic>
      <p:pic>
        <p:nvPicPr>
          <p:cNvPr id="23" name="图片 22" descr="stereoseq-18-8-RMSE-spotnum"/>
          <p:cNvPicPr>
            <a:picLocks noChangeAspect="1"/>
          </p:cNvPicPr>
          <p:nvPr/>
        </p:nvPicPr>
        <p:blipFill>
          <a:blip r:embed="rId6"/>
          <a:stretch>
            <a:fillRect/>
          </a:stretch>
        </p:blipFill>
        <p:spPr>
          <a:xfrm>
            <a:off x="7544435" y="1865630"/>
            <a:ext cx="3409315" cy="2273300"/>
          </a:xfrm>
          <a:prstGeom prst="rect">
            <a:avLst/>
          </a:prstGeom>
        </p:spPr>
      </p:pic>
      <p:pic>
        <p:nvPicPr>
          <p:cNvPr id="25" name="图片 24" descr="stereoseq-12-8-JSD-spotnum"/>
          <p:cNvPicPr>
            <a:picLocks noChangeAspect="1"/>
          </p:cNvPicPr>
          <p:nvPr/>
        </p:nvPicPr>
        <p:blipFill>
          <a:blip r:embed="rId7"/>
          <a:stretch>
            <a:fillRect/>
          </a:stretch>
        </p:blipFill>
        <p:spPr>
          <a:xfrm>
            <a:off x="4202430" y="4008755"/>
            <a:ext cx="3409315" cy="2273300"/>
          </a:xfrm>
          <a:prstGeom prst="rect">
            <a:avLst/>
          </a:prstGeom>
        </p:spPr>
      </p:pic>
      <p:pic>
        <p:nvPicPr>
          <p:cNvPr id="26" name="图片 25" descr="stereoseq-12-8-RMSE-spotnum"/>
          <p:cNvPicPr>
            <a:picLocks noChangeAspect="1"/>
          </p:cNvPicPr>
          <p:nvPr/>
        </p:nvPicPr>
        <p:blipFill>
          <a:blip r:embed="rId8"/>
          <a:stretch>
            <a:fillRect/>
          </a:stretch>
        </p:blipFill>
        <p:spPr>
          <a:xfrm>
            <a:off x="4202430" y="1872615"/>
            <a:ext cx="3409315" cy="2273300"/>
          </a:xfrm>
          <a:prstGeom prst="rect">
            <a:avLst/>
          </a:prstGeom>
        </p:spPr>
      </p:pic>
      <p:sp>
        <p:nvSpPr>
          <p:cNvPr id="27" name="文本框 26"/>
          <p:cNvSpPr txBox="1"/>
          <p:nvPr/>
        </p:nvSpPr>
        <p:spPr>
          <a:xfrm rot="16200000">
            <a:off x="215265" y="2371090"/>
            <a:ext cx="879475" cy="368300"/>
          </a:xfrm>
          <a:prstGeom prst="rect">
            <a:avLst/>
          </a:prstGeom>
          <a:noFill/>
        </p:spPr>
        <p:txBody>
          <a:bodyPr wrap="square" rtlCol="0">
            <a:spAutoFit/>
          </a:bodyPr>
          <a:p>
            <a:r>
              <a:rPr lang="en-US" altLang="zh-CN"/>
              <a:t>RSME</a:t>
            </a:r>
            <a:endParaRPr lang="en-US" altLang="zh-CN"/>
          </a:p>
        </p:txBody>
      </p:sp>
      <p:sp>
        <p:nvSpPr>
          <p:cNvPr id="28" name="文本框 27"/>
          <p:cNvSpPr txBox="1"/>
          <p:nvPr/>
        </p:nvSpPr>
        <p:spPr>
          <a:xfrm rot="16200000">
            <a:off x="281305" y="4800600"/>
            <a:ext cx="879475" cy="368300"/>
          </a:xfrm>
          <a:prstGeom prst="rect">
            <a:avLst/>
          </a:prstGeom>
          <a:noFill/>
        </p:spPr>
        <p:txBody>
          <a:bodyPr wrap="square" rtlCol="0">
            <a:spAutoFit/>
          </a:bodyPr>
          <a:p>
            <a:r>
              <a:rPr lang="en-US" altLang="zh-CN"/>
              <a:t>JSD</a:t>
            </a:r>
            <a:endParaRPr lang="en-US" altLang="zh-CN"/>
          </a:p>
        </p:txBody>
      </p:sp>
      <p:sp>
        <p:nvSpPr>
          <p:cNvPr id="29" name="文本框 28"/>
          <p:cNvSpPr txBox="1"/>
          <p:nvPr/>
        </p:nvSpPr>
        <p:spPr>
          <a:xfrm>
            <a:off x="1574165" y="1648460"/>
            <a:ext cx="1256030" cy="368300"/>
          </a:xfrm>
          <a:prstGeom prst="rect">
            <a:avLst/>
          </a:prstGeom>
          <a:noFill/>
        </p:spPr>
        <p:txBody>
          <a:bodyPr wrap="none" rtlCol="0" anchor="t">
            <a:spAutoFit/>
          </a:bodyPr>
          <a:p>
            <a:r>
              <a:rPr lang="en-US" altLang="zh-CN">
                <a:sym typeface="+mn-ea"/>
              </a:rPr>
              <a:t>seqFISH+</a:t>
            </a:r>
            <a:endParaRPr lang="zh-CN" altLang="en-US"/>
          </a:p>
        </p:txBody>
      </p:sp>
      <p:sp>
        <p:nvSpPr>
          <p:cNvPr id="30" name="文本框 29"/>
          <p:cNvSpPr txBox="1"/>
          <p:nvPr/>
        </p:nvSpPr>
        <p:spPr>
          <a:xfrm>
            <a:off x="4639310" y="1648460"/>
            <a:ext cx="2779395" cy="368300"/>
          </a:xfrm>
          <a:prstGeom prst="rect">
            <a:avLst/>
          </a:prstGeom>
          <a:noFill/>
        </p:spPr>
        <p:txBody>
          <a:bodyPr wrap="none" rtlCol="0" anchor="t">
            <a:spAutoFit/>
          </a:bodyPr>
          <a:p>
            <a:pPr algn="l"/>
            <a:r>
              <a:rPr lang="en-US" altLang="zh-CN">
                <a:sym typeface="+mn-ea"/>
              </a:rPr>
              <a:t>stereo-seq </a:t>
            </a:r>
            <a:r>
              <a:rPr lang="en-US">
                <a:solidFill>
                  <a:srgbClr val="000000"/>
                </a:solidFill>
                <a:latin typeface="Arial Regular" panose="020B0604020202090204" charset="0"/>
                <a:cs typeface="Arial Regular" panose="020B0604020202090204" charset="0"/>
                <a:sym typeface="+mn-ea"/>
              </a:rPr>
              <a:t>time12 slice8</a:t>
            </a:r>
            <a:endParaRPr lang="zh-CN" altLang="en-US"/>
          </a:p>
        </p:txBody>
      </p:sp>
      <p:sp>
        <p:nvSpPr>
          <p:cNvPr id="31" name="文本框 30"/>
          <p:cNvSpPr txBox="1"/>
          <p:nvPr/>
        </p:nvSpPr>
        <p:spPr>
          <a:xfrm>
            <a:off x="7828280" y="1648460"/>
            <a:ext cx="2779395" cy="368300"/>
          </a:xfrm>
          <a:prstGeom prst="rect">
            <a:avLst/>
          </a:prstGeom>
          <a:noFill/>
        </p:spPr>
        <p:txBody>
          <a:bodyPr wrap="none" rtlCol="0" anchor="t">
            <a:spAutoFit/>
          </a:bodyPr>
          <a:p>
            <a:pPr algn="l"/>
            <a:r>
              <a:rPr lang="en-US" altLang="zh-CN">
                <a:sym typeface="+mn-ea"/>
              </a:rPr>
              <a:t>stereo-seq </a:t>
            </a:r>
            <a:r>
              <a:rPr lang="en-US">
                <a:solidFill>
                  <a:srgbClr val="000000"/>
                </a:solidFill>
                <a:latin typeface="Arial Regular" panose="020B0604020202090204" charset="0"/>
                <a:cs typeface="Arial Regular" panose="020B0604020202090204" charset="0"/>
                <a:sym typeface="+mn-ea"/>
              </a:rPr>
              <a:t>time18 slice8</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idx="12"/>
          </p:nvPr>
        </p:nvSpPr>
        <p:spPr/>
        <p:txBody>
          <a:bodyPr/>
          <a:p>
            <a:fld id="{185F3CB9-A92A-47EC-B73D-D357827C19A2}" type="slidenum">
              <a:rPr lang="zh-CN" altLang="zh-CN"/>
            </a:fld>
            <a:endParaRPr lang="zh-CN" altLang="zh-CN"/>
          </a:p>
        </p:txBody>
      </p:sp>
      <p:sp>
        <p:nvSpPr>
          <p:cNvPr id="12" name="文本框 11"/>
          <p:cNvSpPr txBox="1"/>
          <p:nvPr/>
        </p:nvSpPr>
        <p:spPr>
          <a:xfrm>
            <a:off x="9480550" y="6356350"/>
            <a:ext cx="1498600" cy="337185"/>
          </a:xfrm>
          <a:prstGeom prst="rect">
            <a:avLst/>
          </a:prstGeom>
          <a:noFill/>
        </p:spPr>
        <p:txBody>
          <a:bodyPr wrap="square" rtlCol="0">
            <a:spAutoFit/>
          </a:bodyPr>
          <a:p>
            <a:r>
              <a:rPr lang="en-US" altLang="zh-CN" sz="1600">
                <a:latin typeface="微软雅黑" charset="0"/>
                <a:ea typeface="微软雅黑" charset="0"/>
              </a:rPr>
              <a:t>unpublished</a:t>
            </a:r>
            <a:endParaRPr lang="en-US" altLang="zh-CN" sz="1600">
              <a:latin typeface="微软雅黑" charset="0"/>
              <a:ea typeface="微软雅黑" charset="0"/>
            </a:endParaRPr>
          </a:p>
        </p:txBody>
      </p:sp>
      <p:sp>
        <p:nvSpPr>
          <p:cNvPr id="9" name="标题 8"/>
          <p:cNvSpPr>
            <a:spLocks noGrp="1"/>
          </p:cNvSpPr>
          <p:nvPr>
            <p:ph type="title"/>
          </p:nvPr>
        </p:nvSpPr>
        <p:spPr>
          <a:xfrm>
            <a:off x="839470" y="259080"/>
            <a:ext cx="10017760" cy="738505"/>
          </a:xfrm>
        </p:spPr>
        <p:txBody>
          <a:bodyPr>
            <a:normAutofit/>
          </a:bodyPr>
          <a:p>
            <a:r>
              <a:rPr lang="zh-CN" altLang="en-US"/>
              <a:t>目前</a:t>
            </a:r>
            <a:r>
              <a:rPr lang="zh-CN" altLang="en-US"/>
              <a:t>结果</a:t>
            </a:r>
            <a:endParaRPr lang="zh-CN" altLang="en-US"/>
          </a:p>
        </p:txBody>
      </p:sp>
      <p:sp>
        <p:nvSpPr>
          <p:cNvPr id="21" name="文本占位符 5"/>
          <p:cNvSpPr>
            <a:spLocks noGrp="1"/>
          </p:cNvSpPr>
          <p:nvPr/>
        </p:nvSpPr>
        <p:spPr>
          <a:xfrm>
            <a:off x="839470" y="997585"/>
            <a:ext cx="10022840" cy="396875"/>
          </a:xfrm>
          <a:prstGeom prst="rect">
            <a:avLst/>
          </a:prstGeom>
        </p:spPr>
        <p:txBody>
          <a:bodyPr vert="horz" lIns="91440" tIns="45720" rIns="91440" bIns="45720" anchor="b">
            <a:noAutofit/>
          </a:bodyPr>
          <a:lstStyle>
            <a:lvl1pPr marL="0" lvl="0" indent="0" algn="l" defTabSz="914400">
              <a:lnSpc>
                <a:spcPct val="90000"/>
              </a:lnSpc>
              <a:spcBef>
                <a:spcPts val="1000"/>
              </a:spcBef>
              <a:buFont typeface="Arial" panose="020B0604020202090204" pitchFamily="34" charset="0"/>
              <a:buNone/>
              <a:defRPr sz="1800" b="0" kern="1200">
                <a:solidFill>
                  <a:schemeClr val="bg2">
                    <a:lumMod val="50000"/>
                  </a:schemeClr>
                </a:solidFill>
                <a:latin typeface="微软雅黑" charset="0"/>
                <a:ea typeface="微软雅黑" charset="0"/>
              </a:defRPr>
            </a:lvl1pPr>
            <a:lvl2pPr marL="457200" lvl="1" indent="0" algn="l" defTabSz="914400">
              <a:lnSpc>
                <a:spcPct val="90000"/>
              </a:lnSpc>
              <a:spcBef>
                <a:spcPts val="500"/>
              </a:spcBef>
              <a:buFont typeface="Arial" panose="020B0604020202090204" pitchFamily="34" charset="0"/>
              <a:buNone/>
              <a:defRPr sz="2000" b="1" kern="1200">
                <a:solidFill>
                  <a:schemeClr val="tx1"/>
                </a:solidFill>
                <a:latin typeface="等线"/>
                <a:ea typeface="等线"/>
              </a:defRPr>
            </a:lvl2pPr>
            <a:lvl3pPr marL="914400" lvl="2" indent="0" algn="l" defTabSz="914400">
              <a:lnSpc>
                <a:spcPct val="90000"/>
              </a:lnSpc>
              <a:spcBef>
                <a:spcPts val="500"/>
              </a:spcBef>
              <a:buFont typeface="Arial" panose="020B0604020202090204" pitchFamily="34" charset="0"/>
              <a:buNone/>
              <a:defRPr sz="1800" b="1" kern="1200">
                <a:solidFill>
                  <a:schemeClr val="tx1"/>
                </a:solidFill>
                <a:latin typeface="等线"/>
                <a:ea typeface="等线"/>
              </a:defRPr>
            </a:lvl3pPr>
            <a:lvl4pPr marL="1371600" lvl="3"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4pPr>
            <a:lvl5pPr marL="1828800" lvl="4"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5pPr>
            <a:lvl6pPr marL="2286000" lvl="5"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6pPr>
            <a:lvl7pPr marL="2743200" lvl="6"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7pPr>
            <a:lvl8pPr marL="3200400" lvl="7"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8pPr>
            <a:lvl9pPr marL="3657600" lvl="8"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9pPr>
          </a:lstStyle>
          <a:p>
            <a:pPr algn="l" fontAlgn="auto">
              <a:lnSpc>
                <a:spcPct val="150000"/>
              </a:lnSpc>
            </a:pPr>
            <a:r>
              <a:rPr lang="en-US" altLang="zh-CN">
                <a:sym typeface="+mn-ea"/>
              </a:rPr>
              <a:t>2 </a:t>
            </a:r>
            <a:r>
              <a:rPr lang="en-US" altLang="zh-CN">
                <a:cs typeface="+mn-ea"/>
                <a:sym typeface="+mn-ea"/>
              </a:rPr>
              <a:t>空间转录组spot反卷积方法开发</a:t>
            </a:r>
            <a:endParaRPr lang="en-US" altLang="zh-CN">
              <a:cs typeface="+mn-ea"/>
              <a:sym typeface="+mn-ea"/>
            </a:endParaRPr>
          </a:p>
        </p:txBody>
      </p:sp>
      <p:graphicFrame>
        <p:nvGraphicFramePr>
          <p:cNvPr id="19" name="表格 18"/>
          <p:cNvGraphicFramePr/>
          <p:nvPr>
            <p:custDataLst>
              <p:tags r:id="rId1"/>
            </p:custDataLst>
          </p:nvPr>
        </p:nvGraphicFramePr>
        <p:xfrm>
          <a:off x="6575425" y="2386330"/>
          <a:ext cx="4153535" cy="1909445"/>
        </p:xfrm>
        <a:graphic>
          <a:graphicData uri="http://schemas.openxmlformats.org/drawingml/2006/table">
            <a:tbl>
              <a:tblPr>
                <a:tableStyleId>{F5AB1C69-6EDB-4FF4-983F-18BD219EF322}</a:tableStyleId>
              </a:tblPr>
              <a:tblGrid>
                <a:gridCol w="913765"/>
                <a:gridCol w="1383030"/>
                <a:gridCol w="1856740"/>
              </a:tblGrid>
              <a:tr h="491490">
                <a:tc>
                  <a:txBody>
                    <a:bodyPr/>
                    <a:p>
                      <a:pPr indent="0" algn="ctr">
                        <a:buNone/>
                      </a:pP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RMSE</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JSD</a:t>
                      </a:r>
                      <a:endParaRPr lang="en-US" altLang="en-US" sz="1400">
                        <a:latin typeface="微软雅黑" charset="0"/>
                        <a:ea typeface="微软雅黑" charset="0"/>
                      </a:endParaRPr>
                    </a:p>
                  </a:txBody>
                  <a:tcPr marL="12700" marR="12700" marT="12700" vert="horz" anchor="ctr" anchorCtr="0"/>
                </a:tc>
              </a:tr>
              <a:tr h="473075">
                <a:tc>
                  <a:txBody>
                    <a:bodyPr/>
                    <a:p>
                      <a:pPr indent="0" algn="ctr">
                        <a:buNone/>
                      </a:pPr>
                      <a:r>
                        <a:rPr lang="en-US" sz="1400">
                          <a:latin typeface="微软雅黑" charset="0"/>
                          <a:ea typeface="微软雅黑" charset="0"/>
                        </a:rPr>
                        <a:t>RCTD</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2.748424308</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0.244585394</a:t>
                      </a:r>
                      <a:endParaRPr lang="en-US" altLang="en-US" sz="1400">
                        <a:latin typeface="微软雅黑" charset="0"/>
                        <a:ea typeface="微软雅黑" charset="0"/>
                      </a:endParaRPr>
                    </a:p>
                  </a:txBody>
                  <a:tcPr marL="12700" marR="12700" marT="12700" vert="horz" anchor="ctr" anchorCtr="0"/>
                </a:tc>
              </a:tr>
              <a:tr h="472440">
                <a:tc>
                  <a:txBody>
                    <a:bodyPr/>
                    <a:p>
                      <a:pPr indent="0" algn="ctr">
                        <a:buNone/>
                      </a:pPr>
                      <a:r>
                        <a:rPr lang="en-US" sz="1400">
                          <a:latin typeface="微软雅黑" charset="0"/>
                          <a:ea typeface="微软雅黑" charset="0"/>
                        </a:rPr>
                        <a:t>STdGCN</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2.738702785</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solidFill>
                            <a:srgbClr val="CC0000"/>
                          </a:solidFill>
                          <a:latin typeface="微软雅黑" charset="0"/>
                          <a:ea typeface="微软雅黑" charset="0"/>
                        </a:rPr>
                        <a:t>0.231212999</a:t>
                      </a:r>
                      <a:endParaRPr lang="en-US" altLang="en-US" sz="1400">
                        <a:solidFill>
                          <a:srgbClr val="CC0000"/>
                        </a:solidFill>
                        <a:latin typeface="微软雅黑" charset="0"/>
                        <a:ea typeface="微软雅黑" charset="0"/>
                      </a:endParaRPr>
                    </a:p>
                  </a:txBody>
                  <a:tcPr marL="12700" marR="12700" marT="12700" vert="horz" anchor="ctr" anchorCtr="0"/>
                </a:tc>
              </a:tr>
              <a:tr h="472440">
                <a:tc>
                  <a:txBody>
                    <a:bodyPr/>
                    <a:p>
                      <a:pPr indent="0" algn="ctr">
                        <a:buNone/>
                      </a:pPr>
                      <a:r>
                        <a:rPr lang="en-US" sz="1400">
                          <a:latin typeface="微软雅黑" charset="0"/>
                          <a:ea typeface="微软雅黑" charset="0"/>
                        </a:rPr>
                        <a:t>GAT</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solidFill>
                            <a:srgbClr val="CC0000"/>
                          </a:solidFill>
                          <a:latin typeface="微软雅黑" charset="0"/>
                          <a:ea typeface="微软雅黑" charset="0"/>
                        </a:rPr>
                        <a:t>2.632269627</a:t>
                      </a:r>
                      <a:endParaRPr lang="en-US" altLang="en-US" sz="1400">
                        <a:solidFill>
                          <a:srgbClr val="CC0000"/>
                        </a:solidFill>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0.23805383</a:t>
                      </a:r>
                      <a:endParaRPr lang="en-US" altLang="en-US" sz="1400">
                        <a:latin typeface="微软雅黑" charset="0"/>
                        <a:ea typeface="微软雅黑" charset="0"/>
                      </a:endParaRPr>
                    </a:p>
                  </a:txBody>
                  <a:tcPr marL="12700" marR="12700" marT="12700" vert="horz" anchor="ctr" anchorCtr="0"/>
                </a:tc>
              </a:tr>
            </a:tbl>
          </a:graphicData>
        </a:graphic>
      </p:graphicFrame>
      <p:graphicFrame>
        <p:nvGraphicFramePr>
          <p:cNvPr id="10" name="表格 9"/>
          <p:cNvGraphicFramePr/>
          <p:nvPr>
            <p:custDataLst>
              <p:tags r:id="rId2"/>
            </p:custDataLst>
          </p:nvPr>
        </p:nvGraphicFramePr>
        <p:xfrm>
          <a:off x="970280" y="1917065"/>
          <a:ext cx="4154170" cy="1828165"/>
        </p:xfrm>
        <a:graphic>
          <a:graphicData uri="http://schemas.openxmlformats.org/drawingml/2006/table">
            <a:tbl>
              <a:tblPr>
                <a:tableStyleId>{F5AB1C69-6EDB-4FF4-983F-18BD219EF322}</a:tableStyleId>
              </a:tblPr>
              <a:tblGrid>
                <a:gridCol w="1082675"/>
                <a:gridCol w="1534160"/>
                <a:gridCol w="1537335"/>
              </a:tblGrid>
              <a:tr h="411480">
                <a:tc>
                  <a:txBody>
                    <a:bodyPr/>
                    <a:p>
                      <a:pPr indent="0" algn="ctr">
                        <a:buNone/>
                      </a:pP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RMSE</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JSD</a:t>
                      </a:r>
                      <a:endParaRPr lang="en-US" altLang="en-US" sz="1400">
                        <a:latin typeface="微软雅黑" charset="0"/>
                        <a:ea typeface="微软雅黑" charset="0"/>
                      </a:endParaRPr>
                    </a:p>
                  </a:txBody>
                  <a:tcPr marL="12700" marR="12700" marT="12700" vert="horz" anchor="ctr" anchorCtr="0"/>
                </a:tc>
              </a:tr>
              <a:tr h="472440">
                <a:tc>
                  <a:txBody>
                    <a:bodyPr/>
                    <a:p>
                      <a:pPr indent="0" algn="ctr">
                        <a:buNone/>
                      </a:pPr>
                      <a:r>
                        <a:rPr lang="en-US" sz="1400">
                          <a:latin typeface="微软雅黑" charset="0"/>
                          <a:ea typeface="微软雅黑" charset="0"/>
                        </a:rPr>
                        <a:t>RCTD</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solidFill>
                            <a:srgbClr val="CC0000"/>
                          </a:solidFill>
                          <a:latin typeface="微软雅黑" charset="0"/>
                          <a:ea typeface="微软雅黑" charset="0"/>
                        </a:rPr>
                        <a:t>1.332756881</a:t>
                      </a:r>
                      <a:endParaRPr lang="en-US" altLang="en-US" sz="1400">
                        <a:solidFill>
                          <a:srgbClr val="CC0000"/>
                        </a:solidFill>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0.197386444</a:t>
                      </a:r>
                      <a:endParaRPr lang="en-US" altLang="en-US" sz="1400">
                        <a:latin typeface="微软雅黑" charset="0"/>
                        <a:ea typeface="微软雅黑" charset="0"/>
                      </a:endParaRPr>
                    </a:p>
                  </a:txBody>
                  <a:tcPr marL="12700" marR="12700" marT="12700" vert="horz" anchor="ctr" anchorCtr="0"/>
                </a:tc>
              </a:tr>
              <a:tr h="471805">
                <a:tc>
                  <a:txBody>
                    <a:bodyPr/>
                    <a:p>
                      <a:pPr indent="0" algn="ctr">
                        <a:buNone/>
                      </a:pPr>
                      <a:r>
                        <a:rPr lang="en-US" sz="1400">
                          <a:latin typeface="微软雅黑" charset="0"/>
                          <a:ea typeface="微软雅黑" charset="0"/>
                        </a:rPr>
                        <a:t>STdGCN</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1.501283773</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solidFill>
                            <a:srgbClr val="CC0000"/>
                          </a:solidFill>
                          <a:latin typeface="微软雅黑" charset="0"/>
                          <a:ea typeface="微软雅黑" charset="0"/>
                        </a:rPr>
                        <a:t>0.155222548</a:t>
                      </a:r>
                      <a:endParaRPr lang="en-US" altLang="en-US" sz="1400">
                        <a:solidFill>
                          <a:srgbClr val="CC0000"/>
                        </a:solidFill>
                        <a:latin typeface="微软雅黑" charset="0"/>
                        <a:ea typeface="微软雅黑" charset="0"/>
                      </a:endParaRPr>
                    </a:p>
                  </a:txBody>
                  <a:tcPr marL="12700" marR="12700" marT="12700" vert="horz" anchor="ctr" anchorCtr="0"/>
                </a:tc>
              </a:tr>
              <a:tr h="472440">
                <a:tc>
                  <a:txBody>
                    <a:bodyPr/>
                    <a:p>
                      <a:pPr indent="0" algn="ctr">
                        <a:buNone/>
                      </a:pPr>
                      <a:r>
                        <a:rPr lang="en-US" sz="1400">
                          <a:latin typeface="微软雅黑" charset="0"/>
                          <a:ea typeface="微软雅黑" charset="0"/>
                        </a:rPr>
                        <a:t>GAT</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1.342994661</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0.156877903</a:t>
                      </a:r>
                      <a:endParaRPr lang="en-US" altLang="en-US" sz="1400">
                        <a:latin typeface="微软雅黑" charset="0"/>
                        <a:ea typeface="微软雅黑" charset="0"/>
                      </a:endParaRPr>
                    </a:p>
                  </a:txBody>
                  <a:tcPr marL="12700" marR="12700" marT="12700" vert="horz" anchor="ctr" anchorCtr="0"/>
                </a:tc>
              </a:tr>
            </a:tbl>
          </a:graphicData>
        </a:graphic>
      </p:graphicFrame>
      <p:graphicFrame>
        <p:nvGraphicFramePr>
          <p:cNvPr id="11" name="表格 10"/>
          <p:cNvGraphicFramePr/>
          <p:nvPr>
            <p:custDataLst>
              <p:tags r:id="rId3"/>
            </p:custDataLst>
          </p:nvPr>
        </p:nvGraphicFramePr>
        <p:xfrm>
          <a:off x="956310" y="4418965"/>
          <a:ext cx="4154805" cy="2057400"/>
        </p:xfrm>
        <a:graphic>
          <a:graphicData uri="http://schemas.openxmlformats.org/drawingml/2006/table">
            <a:tbl>
              <a:tblPr>
                <a:tableStyleId>{F5AB1C69-6EDB-4FF4-983F-18BD219EF322}</a:tableStyleId>
              </a:tblPr>
              <a:tblGrid>
                <a:gridCol w="1082675"/>
                <a:gridCol w="1534160"/>
                <a:gridCol w="1537970"/>
              </a:tblGrid>
              <a:tr h="514350">
                <a:tc>
                  <a:txBody>
                    <a:bodyPr/>
                    <a:p>
                      <a:pPr indent="0" algn="ctr">
                        <a:buNone/>
                      </a:pP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RMSE</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JSD</a:t>
                      </a:r>
                      <a:endParaRPr lang="en-US" altLang="en-US" sz="1400">
                        <a:latin typeface="微软雅黑" charset="0"/>
                        <a:ea typeface="微软雅黑" charset="0"/>
                      </a:endParaRPr>
                    </a:p>
                  </a:txBody>
                  <a:tcPr marL="12700" marR="12700" marT="12700" vert="horz" anchor="ctr" anchorCtr="0"/>
                </a:tc>
              </a:tr>
              <a:tr h="514350">
                <a:tc>
                  <a:txBody>
                    <a:bodyPr/>
                    <a:p>
                      <a:pPr indent="0" algn="ctr">
                        <a:buNone/>
                      </a:pPr>
                      <a:r>
                        <a:rPr lang="en-US" sz="1400">
                          <a:latin typeface="微软雅黑" charset="0"/>
                          <a:ea typeface="微软雅黑" charset="0"/>
                        </a:rPr>
                        <a:t>RCTD</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solidFill>
                            <a:srgbClr val="CC0000"/>
                          </a:solidFill>
                          <a:latin typeface="微软雅黑" charset="0"/>
                          <a:ea typeface="微软雅黑" charset="0"/>
                        </a:rPr>
                        <a:t>5.06</a:t>
                      </a:r>
                      <a:endParaRPr lang="en-US" altLang="en-US" sz="1400">
                        <a:solidFill>
                          <a:srgbClr val="CC0000"/>
                        </a:solidFill>
                        <a:latin typeface="微软雅黑" charset="0"/>
                        <a:ea typeface="微软雅黑" charset="0"/>
                      </a:endParaRPr>
                    </a:p>
                  </a:txBody>
                  <a:tcPr marL="12700" marR="12700" marT="12700" vert="horz" anchor="ctr" anchorCtr="0"/>
                </a:tc>
                <a:tc>
                  <a:txBody>
                    <a:bodyPr/>
                    <a:p>
                      <a:pPr indent="0" algn="ctr">
                        <a:buNone/>
                      </a:pPr>
                      <a:r>
                        <a:rPr lang="en-US" sz="1400">
                          <a:solidFill>
                            <a:srgbClr val="CC0000"/>
                          </a:solidFill>
                          <a:latin typeface="微软雅黑" charset="0"/>
                          <a:ea typeface="微软雅黑" charset="0"/>
                        </a:rPr>
                        <a:t>0.416</a:t>
                      </a:r>
                      <a:endParaRPr lang="en-US" altLang="en-US" sz="1400">
                        <a:solidFill>
                          <a:srgbClr val="CC0000"/>
                        </a:solidFill>
                        <a:latin typeface="微软雅黑" charset="0"/>
                        <a:ea typeface="微软雅黑" charset="0"/>
                      </a:endParaRPr>
                    </a:p>
                  </a:txBody>
                  <a:tcPr marL="12700" marR="12700" marT="12700" vert="horz" anchor="ctr" anchorCtr="0"/>
                </a:tc>
              </a:tr>
              <a:tr h="514350">
                <a:tc>
                  <a:txBody>
                    <a:bodyPr/>
                    <a:p>
                      <a:pPr indent="0" algn="ctr">
                        <a:buNone/>
                      </a:pPr>
                      <a:r>
                        <a:rPr lang="en-US" sz="1400">
                          <a:latin typeface="微软雅黑" charset="0"/>
                          <a:ea typeface="微软雅黑" charset="0"/>
                        </a:rPr>
                        <a:t>STdSCN</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6.428736658</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0.449113615</a:t>
                      </a:r>
                      <a:endParaRPr lang="en-US" altLang="en-US" sz="1400">
                        <a:latin typeface="微软雅黑" charset="0"/>
                        <a:ea typeface="微软雅黑" charset="0"/>
                      </a:endParaRPr>
                    </a:p>
                  </a:txBody>
                  <a:tcPr marL="12700" marR="12700" marT="12700" vert="horz" anchor="ctr" anchorCtr="0"/>
                </a:tc>
              </a:tr>
              <a:tr h="514350">
                <a:tc>
                  <a:txBody>
                    <a:bodyPr/>
                    <a:p>
                      <a:pPr indent="0" algn="ctr">
                        <a:buNone/>
                      </a:pPr>
                      <a:r>
                        <a:rPr lang="en-US" sz="1400">
                          <a:latin typeface="微软雅黑" charset="0"/>
                          <a:ea typeface="微软雅黑" charset="0"/>
                        </a:rPr>
                        <a:t>GAT</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6.352364181</a:t>
                      </a:r>
                      <a:endParaRPr lang="en-US" altLang="en-US" sz="1400">
                        <a:latin typeface="微软雅黑" charset="0"/>
                        <a:ea typeface="微软雅黑" charset="0"/>
                      </a:endParaRPr>
                    </a:p>
                  </a:txBody>
                  <a:tcPr marL="12700" marR="12700" marT="12700" vert="horz" anchor="ctr" anchorCtr="0"/>
                </a:tc>
                <a:tc>
                  <a:txBody>
                    <a:bodyPr/>
                    <a:p>
                      <a:pPr indent="0" algn="ctr">
                        <a:buNone/>
                      </a:pPr>
                      <a:r>
                        <a:rPr lang="en-US" sz="1400">
                          <a:latin typeface="微软雅黑" charset="0"/>
                          <a:ea typeface="微软雅黑" charset="0"/>
                        </a:rPr>
                        <a:t>0.478622526</a:t>
                      </a:r>
                      <a:endParaRPr lang="en-US" altLang="en-US" sz="1400">
                        <a:latin typeface="微软雅黑" charset="0"/>
                        <a:ea typeface="微软雅黑" charset="0"/>
                      </a:endParaRPr>
                    </a:p>
                  </a:txBody>
                  <a:tcPr marL="12700" marR="12700" marT="12700" vert="horz" anchor="ctr" anchorCtr="0"/>
                </a:tc>
              </a:tr>
            </a:tbl>
          </a:graphicData>
        </a:graphic>
      </p:graphicFrame>
      <p:sp>
        <p:nvSpPr>
          <p:cNvPr id="13" name="文本框 12"/>
          <p:cNvSpPr txBox="1"/>
          <p:nvPr/>
        </p:nvSpPr>
        <p:spPr>
          <a:xfrm>
            <a:off x="985520" y="4050665"/>
            <a:ext cx="1240790" cy="368300"/>
          </a:xfrm>
          <a:prstGeom prst="rect">
            <a:avLst/>
          </a:prstGeom>
          <a:noFill/>
        </p:spPr>
        <p:txBody>
          <a:bodyPr wrap="none" rtlCol="0" anchor="t">
            <a:spAutoFit/>
          </a:bodyPr>
          <a:p>
            <a:r>
              <a:rPr lang="en-US" altLang="zh-CN">
                <a:sym typeface="+mn-ea"/>
              </a:rPr>
              <a:t>MERFISH</a:t>
            </a:r>
            <a:endParaRPr lang="zh-CN" altLang="en-US"/>
          </a:p>
        </p:txBody>
      </p:sp>
      <p:sp>
        <p:nvSpPr>
          <p:cNvPr id="14" name="文本框 13"/>
          <p:cNvSpPr txBox="1"/>
          <p:nvPr/>
        </p:nvSpPr>
        <p:spPr>
          <a:xfrm>
            <a:off x="970280" y="1548765"/>
            <a:ext cx="1256030" cy="368300"/>
          </a:xfrm>
          <a:prstGeom prst="rect">
            <a:avLst/>
          </a:prstGeom>
          <a:noFill/>
        </p:spPr>
        <p:txBody>
          <a:bodyPr wrap="none" rtlCol="0" anchor="t">
            <a:spAutoFit/>
          </a:bodyPr>
          <a:p>
            <a:r>
              <a:rPr lang="en-US" altLang="zh-CN">
                <a:sym typeface="+mn-ea"/>
              </a:rPr>
              <a:t>seqFISH+</a:t>
            </a:r>
            <a:endParaRPr lang="zh-CN" altLang="en-US"/>
          </a:p>
        </p:txBody>
      </p:sp>
      <p:sp>
        <p:nvSpPr>
          <p:cNvPr id="15" name="文本框 14"/>
          <p:cNvSpPr txBox="1"/>
          <p:nvPr/>
        </p:nvSpPr>
        <p:spPr>
          <a:xfrm>
            <a:off x="6575425" y="4563110"/>
            <a:ext cx="4154170" cy="583565"/>
          </a:xfrm>
          <a:prstGeom prst="rect">
            <a:avLst/>
          </a:prstGeom>
          <a:noFill/>
        </p:spPr>
        <p:txBody>
          <a:bodyPr wrap="square" rtlCol="0" anchor="t">
            <a:spAutoFit/>
          </a:bodyPr>
          <a:p>
            <a:r>
              <a:rPr lang="zh-CN" sz="1600">
                <a:latin typeface="微软雅黑" charset="0"/>
                <a:ea typeface="微软雅黑" charset="0"/>
                <a:cs typeface="微软雅黑" charset="0"/>
                <a:sym typeface="+mn-ea"/>
              </a:rPr>
              <a:t>取</a:t>
            </a:r>
            <a:r>
              <a:rPr lang="en-US" altLang="zh-CN" sz="1600">
                <a:latin typeface="微软雅黑" charset="0"/>
                <a:ea typeface="微软雅黑" charset="0"/>
                <a:cs typeface="微软雅黑" charset="0"/>
                <a:sym typeface="+mn-ea"/>
              </a:rPr>
              <a:t>10000</a:t>
            </a:r>
            <a:r>
              <a:rPr lang="zh-CN" altLang="en-US" sz="1600">
                <a:latin typeface="微软雅黑" charset="0"/>
                <a:ea typeface="微软雅黑" charset="0"/>
                <a:cs typeface="微软雅黑" charset="0"/>
                <a:sym typeface="+mn-ea"/>
              </a:rPr>
              <a:t>个</a:t>
            </a:r>
            <a:r>
              <a:rPr lang="en-US" altLang="zh-CN" sz="1600">
                <a:latin typeface="微软雅黑" charset="0"/>
                <a:ea typeface="微软雅黑" charset="0"/>
                <a:cs typeface="微软雅黑" charset="0"/>
                <a:sym typeface="+mn-ea"/>
              </a:rPr>
              <a:t>spot</a:t>
            </a:r>
            <a:r>
              <a:rPr lang="zh-CN" altLang="en-US" sz="1600">
                <a:latin typeface="微软雅黑" charset="0"/>
                <a:ea typeface="微软雅黑" charset="0"/>
                <a:cs typeface="微软雅黑" charset="0"/>
                <a:sym typeface="+mn-ea"/>
              </a:rPr>
              <a:t>，</a:t>
            </a:r>
            <a:r>
              <a:rPr lang="en-US" altLang="zh-CN" sz="1600">
                <a:latin typeface="微软雅黑" charset="0"/>
                <a:ea typeface="微软雅黑" charset="0"/>
                <a:cs typeface="微软雅黑" charset="0"/>
                <a:sym typeface="+mn-ea"/>
              </a:rPr>
              <a:t>seed</a:t>
            </a:r>
            <a:r>
              <a:rPr lang="zh-CN" altLang="en-US" sz="1600">
                <a:latin typeface="微软雅黑" charset="0"/>
                <a:ea typeface="微软雅黑" charset="0"/>
                <a:cs typeface="微软雅黑" charset="0"/>
                <a:sym typeface="+mn-ea"/>
              </a:rPr>
              <a:t>设置为</a:t>
            </a:r>
            <a:r>
              <a:rPr lang="en-US" altLang="zh-CN" sz="1600">
                <a:latin typeface="微软雅黑" charset="0"/>
                <a:ea typeface="微软雅黑" charset="0"/>
                <a:cs typeface="微软雅黑" charset="0"/>
                <a:sym typeface="+mn-ea"/>
              </a:rPr>
              <a:t>10,20</a:t>
            </a:r>
            <a:r>
              <a:rPr lang="zh-CN" altLang="en-US" sz="1600">
                <a:latin typeface="微软雅黑" charset="0"/>
                <a:ea typeface="微软雅黑" charset="0"/>
                <a:cs typeface="微软雅黑" charset="0"/>
                <a:sym typeface="+mn-ea"/>
              </a:rPr>
              <a:t>，</a:t>
            </a:r>
            <a:r>
              <a:rPr lang="en-US" altLang="en-US" sz="1600">
                <a:latin typeface="微软雅黑" charset="0"/>
                <a:ea typeface="微软雅黑" charset="0"/>
                <a:cs typeface="微软雅黑" charset="0"/>
                <a:sym typeface="+mn-ea"/>
              </a:rPr>
              <a:t>...</a:t>
            </a:r>
            <a:r>
              <a:rPr lang="zh-CN" altLang="en-US" sz="1600">
                <a:latin typeface="微软雅黑" charset="0"/>
                <a:ea typeface="微软雅黑" charset="0"/>
                <a:cs typeface="微软雅黑" charset="0"/>
                <a:sym typeface="+mn-ea"/>
              </a:rPr>
              <a:t>，</a:t>
            </a:r>
            <a:r>
              <a:rPr lang="en-US" altLang="zh-CN" sz="1600">
                <a:latin typeface="微软雅黑" charset="0"/>
                <a:ea typeface="微软雅黑" charset="0"/>
                <a:cs typeface="微软雅黑" charset="0"/>
                <a:sym typeface="+mn-ea"/>
              </a:rPr>
              <a:t>100</a:t>
            </a:r>
            <a:r>
              <a:rPr lang="zh-CN" altLang="en-US" sz="1600">
                <a:latin typeface="微软雅黑" charset="0"/>
                <a:ea typeface="微软雅黑" charset="0"/>
                <a:cs typeface="微软雅黑" charset="0"/>
                <a:sym typeface="+mn-ea"/>
              </a:rPr>
              <a:t>，取</a:t>
            </a:r>
            <a:r>
              <a:rPr lang="en-US" altLang="zh-CN" sz="1600">
                <a:latin typeface="微软雅黑" charset="0"/>
                <a:ea typeface="微软雅黑" charset="0"/>
                <a:cs typeface="微软雅黑" charset="0"/>
                <a:sym typeface="+mn-ea"/>
              </a:rPr>
              <a:t>10</a:t>
            </a:r>
            <a:r>
              <a:rPr lang="zh-CN" altLang="en-US" sz="1600">
                <a:latin typeface="微软雅黑" charset="0"/>
                <a:ea typeface="微软雅黑" charset="0"/>
                <a:cs typeface="微软雅黑" charset="0"/>
                <a:sym typeface="+mn-ea"/>
              </a:rPr>
              <a:t>次结果的平均值</a:t>
            </a:r>
            <a:endParaRPr lang="zh-CN" altLang="en-US" sz="1600">
              <a:latin typeface="微软雅黑" charset="0"/>
              <a:ea typeface="微软雅黑" charset="0"/>
              <a:cs typeface="微软雅黑" charset="0"/>
            </a:endParaRPr>
          </a:p>
        </p:txBody>
      </p:sp>
      <p:sp>
        <p:nvSpPr>
          <p:cNvPr id="16" name="文本框 15"/>
          <p:cNvSpPr txBox="1"/>
          <p:nvPr/>
        </p:nvSpPr>
        <p:spPr>
          <a:xfrm>
            <a:off x="6575425" y="2018030"/>
            <a:ext cx="1371600" cy="368300"/>
          </a:xfrm>
          <a:prstGeom prst="rect">
            <a:avLst/>
          </a:prstGeom>
          <a:noFill/>
        </p:spPr>
        <p:txBody>
          <a:bodyPr wrap="none" rtlCol="0" anchor="t">
            <a:spAutoFit/>
          </a:bodyPr>
          <a:p>
            <a:pPr algn="l"/>
            <a:r>
              <a:rPr lang="en-US" altLang="zh-CN">
                <a:sym typeface="+mn-ea"/>
              </a:rPr>
              <a:t>stereo-seq</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39470" y="259080"/>
            <a:ext cx="10017760" cy="738505"/>
          </a:xfrm>
        </p:spPr>
        <p:txBody>
          <a:bodyPr>
            <a:normAutofit/>
          </a:bodyPr>
          <a:p>
            <a:r>
              <a:rPr lang="zh-CN" altLang="en-US"/>
              <a:t>方法调优：探究空间域</a:t>
            </a:r>
            <a:r>
              <a:rPr lang="zh-CN" altLang="en-US"/>
              <a:t>的影响</a:t>
            </a:r>
            <a:endParaRPr lang="zh-CN" altLang="en-US"/>
          </a:p>
        </p:txBody>
      </p:sp>
      <p:sp>
        <p:nvSpPr>
          <p:cNvPr id="2" name="灯片编号占位符 1"/>
          <p:cNvSpPr>
            <a:spLocks noGrp="1"/>
          </p:cNvSpPr>
          <p:nvPr>
            <p:ph type="sldNum" idx="12"/>
          </p:nvPr>
        </p:nvSpPr>
        <p:spPr/>
        <p:txBody>
          <a:bodyPr/>
          <a:p>
            <a:fld id="{185F3CB9-A92A-47EC-B73D-D357827C19A2}" type="slidenum">
              <a:rPr lang="zh-CN" altLang="zh-CN"/>
            </a:fld>
            <a:endParaRPr lang="zh-CN" altLang="zh-CN"/>
          </a:p>
        </p:txBody>
      </p:sp>
      <p:sp>
        <p:nvSpPr>
          <p:cNvPr id="21" name="文本占位符 5"/>
          <p:cNvSpPr>
            <a:spLocks noGrp="1"/>
          </p:cNvSpPr>
          <p:nvPr/>
        </p:nvSpPr>
        <p:spPr>
          <a:xfrm>
            <a:off x="839470" y="975995"/>
            <a:ext cx="10022840" cy="396875"/>
          </a:xfrm>
          <a:prstGeom prst="rect">
            <a:avLst/>
          </a:prstGeom>
        </p:spPr>
        <p:txBody>
          <a:bodyPr vert="horz" lIns="91440" tIns="45720" rIns="91440" bIns="45720" anchor="b">
            <a:noAutofit/>
          </a:bodyPr>
          <a:lstStyle>
            <a:lvl1pPr marL="0" lvl="0" indent="0" algn="l" defTabSz="914400">
              <a:lnSpc>
                <a:spcPct val="90000"/>
              </a:lnSpc>
              <a:spcBef>
                <a:spcPts val="1000"/>
              </a:spcBef>
              <a:buFont typeface="Arial" panose="020B0604020202090204" pitchFamily="34" charset="0"/>
              <a:buNone/>
              <a:defRPr sz="1800" b="0" kern="1200">
                <a:solidFill>
                  <a:schemeClr val="bg2">
                    <a:lumMod val="50000"/>
                  </a:schemeClr>
                </a:solidFill>
                <a:latin typeface="微软雅黑" charset="0"/>
                <a:ea typeface="微软雅黑" charset="0"/>
              </a:defRPr>
            </a:lvl1pPr>
            <a:lvl2pPr marL="457200" lvl="1" indent="0" algn="l" defTabSz="914400">
              <a:lnSpc>
                <a:spcPct val="90000"/>
              </a:lnSpc>
              <a:spcBef>
                <a:spcPts val="500"/>
              </a:spcBef>
              <a:buFont typeface="Arial" panose="020B0604020202090204" pitchFamily="34" charset="0"/>
              <a:buNone/>
              <a:defRPr sz="2000" b="1" kern="1200">
                <a:solidFill>
                  <a:schemeClr val="tx1"/>
                </a:solidFill>
                <a:latin typeface="等线"/>
                <a:ea typeface="等线"/>
              </a:defRPr>
            </a:lvl2pPr>
            <a:lvl3pPr marL="914400" lvl="2" indent="0" algn="l" defTabSz="914400">
              <a:lnSpc>
                <a:spcPct val="90000"/>
              </a:lnSpc>
              <a:spcBef>
                <a:spcPts val="500"/>
              </a:spcBef>
              <a:buFont typeface="Arial" panose="020B0604020202090204" pitchFamily="34" charset="0"/>
              <a:buNone/>
              <a:defRPr sz="1800" b="1" kern="1200">
                <a:solidFill>
                  <a:schemeClr val="tx1"/>
                </a:solidFill>
                <a:latin typeface="等线"/>
                <a:ea typeface="等线"/>
              </a:defRPr>
            </a:lvl3pPr>
            <a:lvl4pPr marL="1371600" lvl="3"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4pPr>
            <a:lvl5pPr marL="1828800" lvl="4"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5pPr>
            <a:lvl6pPr marL="2286000" lvl="5"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6pPr>
            <a:lvl7pPr marL="2743200" lvl="6"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7pPr>
            <a:lvl8pPr marL="3200400" lvl="7"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8pPr>
            <a:lvl9pPr marL="3657600" lvl="8" indent="0" algn="l" defTabSz="914400">
              <a:lnSpc>
                <a:spcPct val="90000"/>
              </a:lnSpc>
              <a:spcBef>
                <a:spcPts val="500"/>
              </a:spcBef>
              <a:buFont typeface="Arial" panose="020B0604020202090204" pitchFamily="34" charset="0"/>
              <a:buNone/>
              <a:defRPr sz="1600" b="1" kern="1200">
                <a:solidFill>
                  <a:schemeClr val="tx1"/>
                </a:solidFill>
                <a:latin typeface="等线"/>
                <a:ea typeface="等线"/>
              </a:defRPr>
            </a:lvl9pPr>
          </a:lstStyle>
          <a:p>
            <a:pPr algn="l" fontAlgn="auto">
              <a:lnSpc>
                <a:spcPct val="150000"/>
              </a:lnSpc>
            </a:pPr>
            <a:r>
              <a:rPr lang="en-US" altLang="zh-CN">
                <a:sym typeface="+mn-ea"/>
              </a:rPr>
              <a:t>2 </a:t>
            </a:r>
            <a:r>
              <a:rPr lang="en-US" altLang="zh-CN">
                <a:cs typeface="+mn-ea"/>
                <a:sym typeface="+mn-ea"/>
              </a:rPr>
              <a:t>空间转录组spot反卷积方法开发</a:t>
            </a:r>
            <a:endParaRPr lang="en-US" altLang="zh-CN">
              <a:cs typeface="+mn-ea"/>
              <a:sym typeface="+mn-ea"/>
            </a:endParaRPr>
          </a:p>
        </p:txBody>
      </p:sp>
      <p:sp>
        <p:nvSpPr>
          <p:cNvPr id="2053" name="文本框 5"/>
          <p:cNvSpPr txBox="1"/>
          <p:nvPr/>
        </p:nvSpPr>
        <p:spPr>
          <a:xfrm>
            <a:off x="691515" y="4786630"/>
            <a:ext cx="2861945" cy="521970"/>
          </a:xfrm>
          <a:prstGeom prst="rect">
            <a:avLst/>
          </a:prstGeom>
          <a:noFill/>
          <a:ln w="9525">
            <a:noFill/>
          </a:ln>
        </p:spPr>
        <p:txBody>
          <a:bodyPr wrap="square" anchor="t" anchorCtr="0"/>
          <a:p>
            <a:r>
              <a:rPr lang="zh-CN" altLang="zh-CN" sz="1400">
                <a:latin typeface="微软雅黑" charset="0"/>
                <a:ea typeface="微软雅黑" charset="0"/>
                <a:cs typeface="微软雅黑" charset="0"/>
                <a:sym typeface="宋体" pitchFamily="2" charset="-122"/>
              </a:rPr>
              <a:t>步骤</a:t>
            </a:r>
            <a:r>
              <a:rPr lang="en-US" altLang="zh-CN" sz="1400">
                <a:latin typeface="微软雅黑" charset="0"/>
                <a:ea typeface="微软雅黑" charset="0"/>
                <a:cs typeface="微软雅黑" charset="0"/>
                <a:sym typeface="宋体" pitchFamily="2" charset="-122"/>
              </a:rPr>
              <a:t>1</a:t>
            </a:r>
            <a:r>
              <a:rPr lang="zh-CN" altLang="en-US" sz="1400">
                <a:latin typeface="微软雅黑" charset="0"/>
                <a:ea typeface="微软雅黑" charset="0"/>
                <a:cs typeface="微软雅黑" charset="0"/>
                <a:sym typeface="宋体" pitchFamily="2" charset="-122"/>
              </a:rPr>
              <a:t>：</a:t>
            </a:r>
            <a:r>
              <a:rPr lang="zh-CN" altLang="zh-CN" sz="1400">
                <a:latin typeface="微软雅黑" charset="0"/>
                <a:ea typeface="微软雅黑" charset="0"/>
                <a:cs typeface="微软雅黑" charset="0"/>
                <a:sym typeface="宋体" pitchFamily="2" charset="-122"/>
              </a:rPr>
              <a:t>预聚类发现空间</a:t>
            </a:r>
            <a:r>
              <a:rPr lang="zh-CN" altLang="en-US" sz="1400">
                <a:sym typeface="+mn-ea"/>
              </a:rPr>
              <a:t>域</a:t>
            </a:r>
            <a:endParaRPr lang="zh-CN" altLang="zh-CN" sz="1400">
              <a:latin typeface="微软雅黑" charset="0"/>
              <a:ea typeface="微软雅黑" charset="0"/>
              <a:cs typeface="微软雅黑" charset="0"/>
              <a:sym typeface="宋体" pitchFamily="2" charset="-122"/>
            </a:endParaRPr>
          </a:p>
        </p:txBody>
      </p:sp>
      <p:sp>
        <p:nvSpPr>
          <p:cNvPr id="2054" name="文本框 6"/>
          <p:cNvSpPr txBox="1"/>
          <p:nvPr>
            <p:custDataLst>
              <p:tags r:id="rId1"/>
            </p:custDataLst>
          </p:nvPr>
        </p:nvSpPr>
        <p:spPr>
          <a:xfrm>
            <a:off x="6459855" y="4526598"/>
            <a:ext cx="2222500" cy="1041400"/>
          </a:xfrm>
          <a:prstGeom prst="rect">
            <a:avLst/>
          </a:prstGeom>
          <a:noFill/>
          <a:ln w="9525">
            <a:noFill/>
          </a:ln>
        </p:spPr>
        <p:txBody>
          <a:bodyPr wrap="square" anchor="t" anchorCtr="0"/>
          <a:p>
            <a:r>
              <a:rPr lang="zh-CN" altLang="zh-CN" sz="1400">
                <a:latin typeface="微软雅黑" charset="0"/>
                <a:ea typeface="微软雅黑" charset="0"/>
                <a:cs typeface="微软雅黑" charset="0"/>
                <a:sym typeface="宋体" pitchFamily="2" charset="-122"/>
              </a:rPr>
              <a:t>步骤</a:t>
            </a:r>
            <a:r>
              <a:rPr lang="en-US" altLang="zh-CN" sz="1400">
                <a:latin typeface="微软雅黑" charset="0"/>
                <a:ea typeface="微软雅黑" charset="0"/>
                <a:cs typeface="微软雅黑" charset="0"/>
                <a:sym typeface="宋体" pitchFamily="2" charset="-122"/>
              </a:rPr>
              <a:t>3</a:t>
            </a:r>
            <a:r>
              <a:rPr lang="zh-CN" altLang="en-US" sz="1400">
                <a:latin typeface="微软雅黑" charset="0"/>
                <a:ea typeface="微软雅黑" charset="0"/>
                <a:cs typeface="微软雅黑" charset="0"/>
                <a:sym typeface="宋体" pitchFamily="2" charset="-122"/>
              </a:rPr>
              <a:t>：</a:t>
            </a:r>
            <a:r>
              <a:rPr lang="en-US" altLang="zh-CN" sz="1400">
                <a:latin typeface="微软雅黑" charset="0"/>
                <a:ea typeface="微软雅黑" charset="0"/>
                <a:cs typeface="微软雅黑" charset="0"/>
                <a:sym typeface="宋体" pitchFamily="2" charset="-122"/>
              </a:rPr>
              <a:t>GAT</a:t>
            </a:r>
            <a:r>
              <a:rPr lang="zh-CN" altLang="en-US" sz="1400">
                <a:latin typeface="微软雅黑" charset="0"/>
                <a:ea typeface="微软雅黑" charset="0"/>
                <a:cs typeface="微软雅黑" charset="0"/>
                <a:sym typeface="宋体" pitchFamily="2" charset="-122"/>
              </a:rPr>
              <a:t>常规流程，获得比例分解结果</a:t>
            </a:r>
            <a:endParaRPr lang="zh-CN" altLang="en-US" sz="1400">
              <a:latin typeface="微软雅黑" charset="0"/>
              <a:ea typeface="微软雅黑" charset="0"/>
              <a:cs typeface="微软雅黑" charset="0"/>
              <a:sym typeface="宋体" pitchFamily="2" charset="-122"/>
            </a:endParaRPr>
          </a:p>
        </p:txBody>
      </p:sp>
      <p:grpSp>
        <p:nvGrpSpPr>
          <p:cNvPr id="44" name="组合 43"/>
          <p:cNvGrpSpPr/>
          <p:nvPr/>
        </p:nvGrpSpPr>
        <p:grpSpPr>
          <a:xfrm>
            <a:off x="3591560" y="2186940"/>
            <a:ext cx="2113280" cy="1894840"/>
            <a:chOff x="4678" y="5625"/>
            <a:chExt cx="3328" cy="2984"/>
          </a:xfrm>
        </p:grpSpPr>
        <p:sp>
          <p:nvSpPr>
            <p:cNvPr id="8" name="流程图: 联系 7"/>
            <p:cNvSpPr/>
            <p:nvPr/>
          </p:nvSpPr>
          <p:spPr>
            <a:xfrm>
              <a:off x="5760" y="6195"/>
              <a:ext cx="305" cy="290"/>
            </a:xfrm>
            <a:prstGeom prst="flowChartConnec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4" name="流程图: 联系 3"/>
            <p:cNvSpPr/>
            <p:nvPr>
              <p:custDataLst>
                <p:tags r:id="rId2"/>
              </p:custDataLst>
            </p:nvPr>
          </p:nvSpPr>
          <p:spPr>
            <a:xfrm>
              <a:off x="6265" y="6113"/>
              <a:ext cx="305" cy="293"/>
            </a:xfrm>
            <a:prstGeom prst="flowChartConnec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5" name="流程图: 联系 4"/>
            <p:cNvSpPr/>
            <p:nvPr>
              <p:custDataLst>
                <p:tags r:id="rId3"/>
              </p:custDataLst>
            </p:nvPr>
          </p:nvSpPr>
          <p:spPr>
            <a:xfrm>
              <a:off x="6160" y="6595"/>
              <a:ext cx="305" cy="290"/>
            </a:xfrm>
            <a:prstGeom prst="flowChartConnec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6" name="流程图: 联系 5"/>
            <p:cNvSpPr/>
            <p:nvPr>
              <p:custDataLst>
                <p:tags r:id="rId4"/>
              </p:custDataLst>
            </p:nvPr>
          </p:nvSpPr>
          <p:spPr>
            <a:xfrm>
              <a:off x="5250" y="7435"/>
              <a:ext cx="305" cy="293"/>
            </a:xfrm>
            <a:prstGeom prst="flowChartConnector">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3" name="流程图: 联系 12"/>
            <p:cNvSpPr/>
            <p:nvPr>
              <p:custDataLst>
                <p:tags r:id="rId5"/>
              </p:custDataLst>
            </p:nvPr>
          </p:nvSpPr>
          <p:spPr>
            <a:xfrm>
              <a:off x="5145" y="8003"/>
              <a:ext cx="305" cy="293"/>
            </a:xfrm>
            <a:prstGeom prst="flowChartConnector">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4" name="流程图: 联系 13"/>
            <p:cNvSpPr/>
            <p:nvPr>
              <p:custDataLst>
                <p:tags r:id="rId6"/>
              </p:custDataLst>
            </p:nvPr>
          </p:nvSpPr>
          <p:spPr>
            <a:xfrm>
              <a:off x="5650" y="7835"/>
              <a:ext cx="305" cy="293"/>
            </a:xfrm>
            <a:prstGeom prst="flowChartConnector">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6" name="流程图: 联系 15"/>
            <p:cNvSpPr/>
            <p:nvPr>
              <p:custDataLst>
                <p:tags r:id="rId7"/>
              </p:custDataLst>
            </p:nvPr>
          </p:nvSpPr>
          <p:spPr>
            <a:xfrm>
              <a:off x="6780" y="7160"/>
              <a:ext cx="305" cy="290"/>
            </a:xfrm>
            <a:prstGeom prst="flowChartConnector">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7" name="流程图: 联系 16"/>
            <p:cNvSpPr/>
            <p:nvPr>
              <p:custDataLst>
                <p:tags r:id="rId8"/>
              </p:custDataLst>
            </p:nvPr>
          </p:nvSpPr>
          <p:spPr>
            <a:xfrm>
              <a:off x="6780" y="7850"/>
              <a:ext cx="305" cy="293"/>
            </a:xfrm>
            <a:prstGeom prst="flowChartConnector">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18" name="流程图: 联系 17"/>
            <p:cNvSpPr/>
            <p:nvPr>
              <p:custDataLst>
                <p:tags r:id="rId9"/>
              </p:custDataLst>
            </p:nvPr>
          </p:nvSpPr>
          <p:spPr>
            <a:xfrm>
              <a:off x="7180" y="7560"/>
              <a:ext cx="305" cy="290"/>
            </a:xfrm>
            <a:prstGeom prst="flowChartConnector">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cxnSp>
          <p:nvCxnSpPr>
            <p:cNvPr id="19" name="直接连接符 18"/>
            <p:cNvCxnSpPr>
              <a:stCxn id="13" idx="0"/>
              <a:endCxn id="6" idx="4"/>
            </p:cNvCxnSpPr>
            <p:nvPr/>
          </p:nvCxnSpPr>
          <p:spPr>
            <a:xfrm flipV="1">
              <a:off x="5298" y="7728"/>
              <a:ext cx="105" cy="275"/>
            </a:xfrm>
            <a:prstGeom prst="line">
              <a:avLst/>
            </a:prstGeom>
          </p:spPr>
          <p:style>
            <a:lnRef idx="2">
              <a:schemeClr val="accent1"/>
            </a:lnRef>
            <a:fillRef idx="0">
              <a:srgbClr val="FFFFFF"/>
            </a:fillRef>
            <a:effectRef idx="0">
              <a:srgbClr val="FFFFFF"/>
            </a:effectRef>
            <a:fontRef idx="minor">
              <a:schemeClr val="tx1"/>
            </a:fontRef>
          </p:style>
        </p:cxnSp>
        <p:cxnSp>
          <p:nvCxnSpPr>
            <p:cNvPr id="20" name="直接连接符 19"/>
            <p:cNvCxnSpPr>
              <a:stCxn id="6" idx="5"/>
              <a:endCxn id="14" idx="1"/>
            </p:cNvCxnSpPr>
            <p:nvPr/>
          </p:nvCxnSpPr>
          <p:spPr>
            <a:xfrm>
              <a:off x="5510" y="7685"/>
              <a:ext cx="185" cy="195"/>
            </a:xfrm>
            <a:prstGeom prst="line">
              <a:avLst/>
            </a:prstGeom>
          </p:spPr>
          <p:style>
            <a:lnRef idx="2">
              <a:schemeClr val="accent1"/>
            </a:lnRef>
            <a:fillRef idx="0">
              <a:srgbClr val="FFFFFF"/>
            </a:fillRef>
            <a:effectRef idx="0">
              <a:srgbClr val="FFFFFF"/>
            </a:effectRef>
            <a:fontRef idx="minor">
              <a:schemeClr val="tx1"/>
            </a:fontRef>
          </p:style>
        </p:cxnSp>
        <p:cxnSp>
          <p:nvCxnSpPr>
            <p:cNvPr id="32" name="直接连接符 31"/>
            <p:cNvCxnSpPr>
              <a:stCxn id="13" idx="7"/>
              <a:endCxn id="14" idx="2"/>
            </p:cNvCxnSpPr>
            <p:nvPr/>
          </p:nvCxnSpPr>
          <p:spPr>
            <a:xfrm flipV="1">
              <a:off x="5405" y="7983"/>
              <a:ext cx="245" cy="63"/>
            </a:xfrm>
            <a:prstGeom prst="line">
              <a:avLst/>
            </a:prstGeom>
          </p:spPr>
          <p:style>
            <a:lnRef idx="2">
              <a:schemeClr val="accent1"/>
            </a:lnRef>
            <a:fillRef idx="0">
              <a:srgbClr val="FFFFFF"/>
            </a:fillRef>
            <a:effectRef idx="0">
              <a:srgbClr val="FFFFFF"/>
            </a:effectRef>
            <a:fontRef idx="minor">
              <a:schemeClr val="tx1"/>
            </a:fontRef>
          </p:style>
        </p:cxnSp>
        <p:cxnSp>
          <p:nvCxnSpPr>
            <p:cNvPr id="33" name="直接连接符 32"/>
            <p:cNvCxnSpPr>
              <a:stCxn id="8" idx="5"/>
              <a:endCxn id="5" idx="1"/>
            </p:cNvCxnSpPr>
            <p:nvPr/>
          </p:nvCxnSpPr>
          <p:spPr>
            <a:xfrm>
              <a:off x="6020" y="6443"/>
              <a:ext cx="185" cy="195"/>
            </a:xfrm>
            <a:prstGeom prst="line">
              <a:avLst/>
            </a:prstGeom>
          </p:spPr>
          <p:style>
            <a:lnRef idx="2">
              <a:schemeClr val="accent1"/>
            </a:lnRef>
            <a:fillRef idx="0">
              <a:srgbClr val="FFFFFF"/>
            </a:fillRef>
            <a:effectRef idx="0">
              <a:srgbClr val="FFFFFF"/>
            </a:effectRef>
            <a:fontRef idx="minor">
              <a:schemeClr val="tx1"/>
            </a:fontRef>
          </p:style>
        </p:cxnSp>
        <p:cxnSp>
          <p:nvCxnSpPr>
            <p:cNvPr id="34" name="直接连接符 33"/>
            <p:cNvCxnSpPr>
              <a:stCxn id="8" idx="7"/>
              <a:endCxn id="4" idx="2"/>
            </p:cNvCxnSpPr>
            <p:nvPr/>
          </p:nvCxnSpPr>
          <p:spPr>
            <a:xfrm>
              <a:off x="6020" y="6238"/>
              <a:ext cx="245" cy="23"/>
            </a:xfrm>
            <a:prstGeom prst="line">
              <a:avLst/>
            </a:prstGeom>
          </p:spPr>
          <p:style>
            <a:lnRef idx="2">
              <a:schemeClr val="accent1"/>
            </a:lnRef>
            <a:fillRef idx="0">
              <a:srgbClr val="FFFFFF"/>
            </a:fillRef>
            <a:effectRef idx="0">
              <a:srgbClr val="FFFFFF"/>
            </a:effectRef>
            <a:fontRef idx="minor">
              <a:schemeClr val="tx1"/>
            </a:fontRef>
          </p:style>
        </p:cxnSp>
        <p:cxnSp>
          <p:nvCxnSpPr>
            <p:cNvPr id="35" name="直接连接符 34"/>
            <p:cNvCxnSpPr>
              <a:stCxn id="4" idx="4"/>
              <a:endCxn id="5" idx="0"/>
            </p:cNvCxnSpPr>
            <p:nvPr/>
          </p:nvCxnSpPr>
          <p:spPr>
            <a:xfrm flipH="1">
              <a:off x="6313" y="6405"/>
              <a:ext cx="105" cy="190"/>
            </a:xfrm>
            <a:prstGeom prst="line">
              <a:avLst/>
            </a:prstGeom>
          </p:spPr>
          <p:style>
            <a:lnRef idx="2">
              <a:schemeClr val="accent1"/>
            </a:lnRef>
            <a:fillRef idx="0">
              <a:srgbClr val="FFFFFF"/>
            </a:fillRef>
            <a:effectRef idx="0">
              <a:srgbClr val="FFFFFF"/>
            </a:effectRef>
            <a:fontRef idx="minor">
              <a:schemeClr val="tx1"/>
            </a:fontRef>
          </p:style>
        </p:cxnSp>
        <p:cxnSp>
          <p:nvCxnSpPr>
            <p:cNvPr id="36" name="直接连接符 35"/>
            <p:cNvCxnSpPr>
              <a:stCxn id="16" idx="4"/>
              <a:endCxn id="17" idx="0"/>
            </p:cNvCxnSpPr>
            <p:nvPr/>
          </p:nvCxnSpPr>
          <p:spPr>
            <a:xfrm>
              <a:off x="6933" y="7450"/>
              <a:ext cx="0" cy="400"/>
            </a:xfrm>
            <a:prstGeom prst="line">
              <a:avLst/>
            </a:prstGeom>
          </p:spPr>
          <p:style>
            <a:lnRef idx="2">
              <a:schemeClr val="accent1"/>
            </a:lnRef>
            <a:fillRef idx="0">
              <a:srgbClr val="FFFFFF"/>
            </a:fillRef>
            <a:effectRef idx="0">
              <a:srgbClr val="FFFFFF"/>
            </a:effectRef>
            <a:fontRef idx="minor">
              <a:schemeClr val="tx1"/>
            </a:fontRef>
          </p:style>
        </p:cxnSp>
        <p:cxnSp>
          <p:nvCxnSpPr>
            <p:cNvPr id="37" name="直接连接符 36"/>
            <p:cNvCxnSpPr>
              <a:stCxn id="16" idx="5"/>
              <a:endCxn id="18" idx="1"/>
            </p:cNvCxnSpPr>
            <p:nvPr/>
          </p:nvCxnSpPr>
          <p:spPr>
            <a:xfrm>
              <a:off x="7040" y="7408"/>
              <a:ext cx="185" cy="195"/>
            </a:xfrm>
            <a:prstGeom prst="line">
              <a:avLst/>
            </a:prstGeom>
          </p:spPr>
          <p:style>
            <a:lnRef idx="2">
              <a:schemeClr val="accent1"/>
            </a:lnRef>
            <a:fillRef idx="0">
              <a:srgbClr val="FFFFFF"/>
            </a:fillRef>
            <a:effectRef idx="0">
              <a:srgbClr val="FFFFFF"/>
            </a:effectRef>
            <a:fontRef idx="minor">
              <a:schemeClr val="tx1"/>
            </a:fontRef>
          </p:style>
        </p:cxnSp>
        <p:cxnSp>
          <p:nvCxnSpPr>
            <p:cNvPr id="38" name="直接连接符 37"/>
            <p:cNvCxnSpPr>
              <a:stCxn id="18" idx="3"/>
              <a:endCxn id="17" idx="7"/>
            </p:cNvCxnSpPr>
            <p:nvPr/>
          </p:nvCxnSpPr>
          <p:spPr>
            <a:xfrm flipH="1">
              <a:off x="7040" y="7808"/>
              <a:ext cx="185" cy="88"/>
            </a:xfrm>
            <a:prstGeom prst="line">
              <a:avLst/>
            </a:prstGeom>
          </p:spPr>
          <p:style>
            <a:lnRef idx="2">
              <a:schemeClr val="accent1"/>
            </a:lnRef>
            <a:fillRef idx="0">
              <a:srgbClr val="FFFFFF"/>
            </a:fillRef>
            <a:effectRef idx="0">
              <a:srgbClr val="FFFFFF"/>
            </a:effectRef>
            <a:fontRef idx="minor">
              <a:schemeClr val="tx1"/>
            </a:fontRef>
          </p:style>
        </p:cxnSp>
        <p:grpSp>
          <p:nvGrpSpPr>
            <p:cNvPr id="43" name="组合 42"/>
            <p:cNvGrpSpPr/>
            <p:nvPr/>
          </p:nvGrpSpPr>
          <p:grpSpPr>
            <a:xfrm>
              <a:off x="4678" y="5625"/>
              <a:ext cx="3328" cy="2984"/>
              <a:chOff x="4678" y="5625"/>
              <a:chExt cx="3328" cy="2984"/>
            </a:xfrm>
          </p:grpSpPr>
          <p:sp>
            <p:nvSpPr>
              <p:cNvPr id="39" name="椭圆 38"/>
              <p:cNvSpPr/>
              <p:nvPr/>
            </p:nvSpPr>
            <p:spPr>
              <a:xfrm>
                <a:off x="5420" y="5625"/>
                <a:ext cx="1588" cy="147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40" name="椭圆 39"/>
              <p:cNvSpPr/>
              <p:nvPr>
                <p:custDataLst>
                  <p:tags r:id="rId10"/>
                </p:custDataLst>
              </p:nvPr>
            </p:nvSpPr>
            <p:spPr>
              <a:xfrm>
                <a:off x="4678" y="7135"/>
                <a:ext cx="1588" cy="147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sp>
            <p:nvSpPr>
              <p:cNvPr id="41" name="椭圆 40"/>
              <p:cNvSpPr/>
              <p:nvPr>
                <p:custDataLst>
                  <p:tags r:id="rId11"/>
                </p:custDataLst>
              </p:nvPr>
            </p:nvSpPr>
            <p:spPr>
              <a:xfrm>
                <a:off x="6418" y="6885"/>
                <a:ext cx="1588" cy="147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fontAlgn="base"/>
                <a:endParaRPr lang="zh-CN" altLang="en-US" strike="noStrike" noProof="1"/>
              </a:p>
            </p:txBody>
          </p:sp>
        </p:grpSp>
      </p:grpSp>
      <p:sp>
        <p:nvSpPr>
          <p:cNvPr id="2076" name="文本框 29"/>
          <p:cNvSpPr txBox="1"/>
          <p:nvPr>
            <p:custDataLst>
              <p:tags r:id="rId12"/>
            </p:custDataLst>
          </p:nvPr>
        </p:nvSpPr>
        <p:spPr>
          <a:xfrm>
            <a:off x="3710305" y="4397693"/>
            <a:ext cx="2222500" cy="1041400"/>
          </a:xfrm>
          <a:prstGeom prst="rect">
            <a:avLst/>
          </a:prstGeom>
          <a:noFill/>
          <a:ln w="9525">
            <a:noFill/>
          </a:ln>
        </p:spPr>
        <p:txBody>
          <a:bodyPr wrap="square" anchor="t" anchorCtr="0"/>
          <a:p>
            <a:r>
              <a:rPr lang="zh-CN" altLang="zh-CN" sz="1400">
                <a:latin typeface="微软雅黑" charset="0"/>
                <a:ea typeface="微软雅黑" charset="0"/>
                <a:cs typeface="微软雅黑" charset="0"/>
                <a:sym typeface="宋体" pitchFamily="2" charset="-122"/>
              </a:rPr>
              <a:t>步骤</a:t>
            </a:r>
            <a:r>
              <a:rPr lang="en-US" altLang="zh-CN" sz="1400">
                <a:latin typeface="微软雅黑" charset="0"/>
                <a:ea typeface="微软雅黑" charset="0"/>
                <a:cs typeface="微软雅黑" charset="0"/>
                <a:sym typeface="宋体" pitchFamily="2" charset="-122"/>
              </a:rPr>
              <a:t>2</a:t>
            </a:r>
            <a:r>
              <a:rPr lang="zh-CN" altLang="en-US" sz="1400">
                <a:latin typeface="微软雅黑" charset="0"/>
                <a:ea typeface="微软雅黑" charset="0"/>
                <a:cs typeface="微软雅黑" charset="0"/>
                <a:sym typeface="宋体" pitchFamily="2" charset="-122"/>
              </a:rPr>
              <a:t>：</a:t>
            </a:r>
            <a:r>
              <a:rPr lang="zh-CN" altLang="zh-CN" sz="1400">
                <a:latin typeface="微软雅黑" charset="0"/>
                <a:ea typeface="微软雅黑" charset="0"/>
                <a:cs typeface="微软雅黑" charset="0"/>
                <a:sym typeface="宋体" pitchFamily="2" charset="-122"/>
              </a:rPr>
              <a:t>构建图，每一个</a:t>
            </a:r>
            <a:r>
              <a:rPr lang="zh-CN" altLang="en-US" sz="1400">
                <a:latin typeface="微软雅黑" charset="0"/>
                <a:ea typeface="微软雅黑" charset="0"/>
                <a:cs typeface="微软雅黑" charset="0"/>
                <a:sym typeface="宋体" pitchFamily="2" charset="-122"/>
              </a:rPr>
              <a:t>空间域</a:t>
            </a:r>
            <a:r>
              <a:rPr lang="zh-CN" altLang="en-US" sz="1400">
                <a:latin typeface="微软雅黑" charset="0"/>
                <a:ea typeface="微软雅黑" charset="0"/>
                <a:cs typeface="微软雅黑" charset="0"/>
                <a:sym typeface="宋体" pitchFamily="2" charset="-122"/>
              </a:rPr>
              <a:t>的节点归为同一个类别，同一</a:t>
            </a:r>
            <a:r>
              <a:rPr lang="en-US" altLang="zh-CN" sz="1400">
                <a:latin typeface="微软雅黑" charset="0"/>
                <a:ea typeface="微软雅黑" charset="0"/>
                <a:cs typeface="微软雅黑" charset="0"/>
                <a:sym typeface="宋体" pitchFamily="2" charset="-122"/>
              </a:rPr>
              <a:t>domain</a:t>
            </a:r>
            <a:r>
              <a:rPr lang="zh-CN" altLang="en-US" sz="1400">
                <a:latin typeface="微软雅黑" charset="0"/>
                <a:ea typeface="微软雅黑" charset="0"/>
                <a:cs typeface="微软雅黑" charset="0"/>
                <a:sym typeface="宋体" pitchFamily="2" charset="-122"/>
              </a:rPr>
              <a:t>内部的</a:t>
            </a:r>
            <a:r>
              <a:rPr lang="en-US" altLang="zh-CN" sz="1400">
                <a:latin typeface="微软雅黑" charset="0"/>
                <a:ea typeface="微软雅黑" charset="0"/>
                <a:cs typeface="微软雅黑" charset="0"/>
                <a:sym typeface="宋体" pitchFamily="2" charset="-122"/>
              </a:rPr>
              <a:t>spot</a:t>
            </a:r>
            <a:r>
              <a:rPr lang="zh-CN" altLang="en-US" sz="1400">
                <a:latin typeface="微软雅黑" charset="0"/>
                <a:ea typeface="微软雅黑" charset="0"/>
                <a:cs typeface="微软雅黑" charset="0"/>
                <a:sym typeface="宋体" pitchFamily="2" charset="-122"/>
              </a:rPr>
              <a:t>相连</a:t>
            </a:r>
            <a:endParaRPr lang="zh-CN" altLang="en-US" sz="1400">
              <a:latin typeface="微软雅黑" charset="0"/>
              <a:ea typeface="微软雅黑" charset="0"/>
              <a:cs typeface="微软雅黑" charset="0"/>
              <a:sym typeface="宋体" pitchFamily="2" charset="-122"/>
            </a:endParaRPr>
          </a:p>
        </p:txBody>
      </p:sp>
      <p:pic>
        <p:nvPicPr>
          <p:cNvPr id="45" name="图片 44"/>
          <p:cNvPicPr>
            <a:picLocks noChangeAspect="1"/>
          </p:cNvPicPr>
          <p:nvPr/>
        </p:nvPicPr>
        <p:blipFill>
          <a:blip r:embed="rId13"/>
          <a:stretch>
            <a:fillRect/>
          </a:stretch>
        </p:blipFill>
        <p:spPr>
          <a:xfrm>
            <a:off x="8839835" y="3742690"/>
            <a:ext cx="3242945" cy="2162810"/>
          </a:xfrm>
          <a:prstGeom prst="rect">
            <a:avLst/>
          </a:prstGeom>
        </p:spPr>
      </p:pic>
      <p:pic>
        <p:nvPicPr>
          <p:cNvPr id="46" name="图片 45"/>
          <p:cNvPicPr>
            <a:picLocks noChangeAspect="1"/>
          </p:cNvPicPr>
          <p:nvPr/>
        </p:nvPicPr>
        <p:blipFill>
          <a:blip r:embed="rId14"/>
          <a:stretch>
            <a:fillRect/>
          </a:stretch>
        </p:blipFill>
        <p:spPr>
          <a:xfrm>
            <a:off x="8743950" y="1160780"/>
            <a:ext cx="3244215" cy="2162810"/>
          </a:xfrm>
          <a:prstGeom prst="rect">
            <a:avLst/>
          </a:prstGeom>
        </p:spPr>
      </p:pic>
      <p:sp>
        <p:nvSpPr>
          <p:cNvPr id="49" name="文本框 48"/>
          <p:cNvSpPr txBox="1"/>
          <p:nvPr/>
        </p:nvSpPr>
        <p:spPr>
          <a:xfrm>
            <a:off x="691515" y="1506220"/>
            <a:ext cx="4545330" cy="368300"/>
          </a:xfrm>
          <a:prstGeom prst="rect">
            <a:avLst/>
          </a:prstGeom>
          <a:noFill/>
        </p:spPr>
        <p:txBody>
          <a:bodyPr wrap="square" rtlCol="0">
            <a:spAutoFit/>
          </a:bodyPr>
          <a:p>
            <a:r>
              <a:rPr lang="zh-CN" altLang="en-US"/>
              <a:t>以</a:t>
            </a:r>
            <a:r>
              <a:rPr lang="en-US" altLang="zh-CN">
                <a:latin typeface="Arial" panose="020B0604020202090204" pitchFamily="34" charset="0"/>
                <a:ea typeface="宋体" pitchFamily="2" charset="-122"/>
                <a:sym typeface="宋体" pitchFamily="2" charset="-122"/>
              </a:rPr>
              <a:t>stereo-seq time12 slice8 </a:t>
            </a:r>
            <a:r>
              <a:rPr lang="zh-CN" altLang="en-US"/>
              <a:t>数据为</a:t>
            </a:r>
            <a:r>
              <a:rPr lang="zh-CN" altLang="en-US"/>
              <a:t>例</a:t>
            </a:r>
            <a:endParaRPr lang="zh-CN" altLang="en-US"/>
          </a:p>
        </p:txBody>
      </p:sp>
      <p:pic>
        <p:nvPicPr>
          <p:cNvPr id="50" name="图片 49"/>
          <p:cNvPicPr>
            <a:picLocks noChangeAspect="1"/>
          </p:cNvPicPr>
          <p:nvPr/>
        </p:nvPicPr>
        <p:blipFill>
          <a:blip r:embed="rId15"/>
          <a:srcRect r="5211"/>
          <a:stretch>
            <a:fillRect/>
          </a:stretch>
        </p:blipFill>
        <p:spPr>
          <a:xfrm>
            <a:off x="447675" y="2035175"/>
            <a:ext cx="2980055" cy="2647950"/>
          </a:xfrm>
          <a:prstGeom prst="rect">
            <a:avLst/>
          </a:prstGeom>
        </p:spPr>
      </p:pic>
      <p:sp>
        <p:nvSpPr>
          <p:cNvPr id="51" name="文本框 50"/>
          <p:cNvSpPr txBox="1"/>
          <p:nvPr/>
        </p:nvSpPr>
        <p:spPr>
          <a:xfrm>
            <a:off x="9271635" y="1004570"/>
            <a:ext cx="1134745" cy="368300"/>
          </a:xfrm>
          <a:prstGeom prst="rect">
            <a:avLst/>
          </a:prstGeom>
          <a:noFill/>
        </p:spPr>
        <p:txBody>
          <a:bodyPr wrap="square" rtlCol="0">
            <a:spAutoFit/>
          </a:bodyPr>
          <a:p>
            <a:r>
              <a:rPr lang="zh-CN" altLang="en-US"/>
              <a:t>无</a:t>
            </a:r>
            <a:r>
              <a:rPr lang="zh-CN" altLang="en-US"/>
              <a:t>空间域</a:t>
            </a:r>
            <a:endParaRPr lang="zh-CN" altLang="en-US"/>
          </a:p>
        </p:txBody>
      </p:sp>
      <p:sp>
        <p:nvSpPr>
          <p:cNvPr id="52" name="文本框 51"/>
          <p:cNvSpPr txBox="1"/>
          <p:nvPr/>
        </p:nvSpPr>
        <p:spPr>
          <a:xfrm>
            <a:off x="10524490" y="1004570"/>
            <a:ext cx="1134745" cy="368300"/>
          </a:xfrm>
          <a:prstGeom prst="rect">
            <a:avLst/>
          </a:prstGeom>
          <a:noFill/>
        </p:spPr>
        <p:txBody>
          <a:bodyPr wrap="square" rtlCol="0">
            <a:spAutoFit/>
          </a:bodyPr>
          <a:p>
            <a:r>
              <a:rPr lang="zh-CN" altLang="en-US"/>
              <a:t>有空间域</a:t>
            </a:r>
            <a:endParaRPr lang="zh-CN" altLang="en-US"/>
          </a:p>
        </p:txBody>
      </p:sp>
      <p:pic>
        <p:nvPicPr>
          <p:cNvPr id="53" name="图片 52"/>
          <p:cNvPicPr>
            <a:picLocks noChangeAspect="1"/>
          </p:cNvPicPr>
          <p:nvPr/>
        </p:nvPicPr>
        <p:blipFill>
          <a:blip r:embed="rId16"/>
          <a:srcRect l="4277" t="3723" r="32783" b="2901"/>
          <a:stretch>
            <a:fillRect/>
          </a:stretch>
        </p:blipFill>
        <p:spPr>
          <a:xfrm>
            <a:off x="5940425" y="2035175"/>
            <a:ext cx="2710180" cy="2309495"/>
          </a:xfrm>
          <a:prstGeom prst="rect">
            <a:avLst/>
          </a:prstGeom>
        </p:spPr>
      </p:pic>
      <p:sp>
        <p:nvSpPr>
          <p:cNvPr id="54" name="文本框 53"/>
          <p:cNvSpPr txBox="1"/>
          <p:nvPr/>
        </p:nvSpPr>
        <p:spPr>
          <a:xfrm>
            <a:off x="9382125" y="3546475"/>
            <a:ext cx="1134745" cy="368300"/>
          </a:xfrm>
          <a:prstGeom prst="rect">
            <a:avLst/>
          </a:prstGeom>
          <a:noFill/>
        </p:spPr>
        <p:txBody>
          <a:bodyPr wrap="square" rtlCol="0">
            <a:spAutoFit/>
          </a:bodyPr>
          <a:p>
            <a:r>
              <a:rPr lang="zh-CN" altLang="en-US"/>
              <a:t>无</a:t>
            </a:r>
            <a:r>
              <a:rPr lang="zh-CN" altLang="en-US"/>
              <a:t>空间域</a:t>
            </a:r>
            <a:endParaRPr lang="zh-CN" altLang="en-US"/>
          </a:p>
        </p:txBody>
      </p:sp>
      <p:sp>
        <p:nvSpPr>
          <p:cNvPr id="55" name="文本框 54"/>
          <p:cNvSpPr txBox="1"/>
          <p:nvPr/>
        </p:nvSpPr>
        <p:spPr>
          <a:xfrm>
            <a:off x="10634980" y="3546475"/>
            <a:ext cx="1134745" cy="368300"/>
          </a:xfrm>
          <a:prstGeom prst="rect">
            <a:avLst/>
          </a:prstGeom>
          <a:noFill/>
        </p:spPr>
        <p:txBody>
          <a:bodyPr wrap="square" rtlCol="0">
            <a:spAutoFit/>
          </a:bodyPr>
          <a:p>
            <a:r>
              <a:rPr lang="zh-CN" altLang="en-US"/>
              <a:t>有空间域</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4800" y="237490"/>
            <a:ext cx="8983980" cy="521970"/>
          </a:xfrm>
          <a:prstGeom prst="rect">
            <a:avLst/>
          </a:prstGeom>
          <a:noFill/>
        </p:spPr>
        <p:txBody>
          <a:bodyPr wrap="square" rtlCol="0">
            <a:spAutoFit/>
          </a:bodyPr>
          <a:p>
            <a:r>
              <a:rPr lang="zh-CN" altLang="zh-CN" sz="2800" b="1">
                <a:latin typeface="等线" charset="0"/>
                <a:ea typeface="等线" charset="0"/>
              </a:rPr>
              <a:t>研究现状</a:t>
            </a:r>
            <a:endParaRPr lang="zh-CN" altLang="zh-CN" sz="2800" b="1">
              <a:latin typeface="等线" charset="0"/>
              <a:ea typeface="等线" charset="0"/>
            </a:endParaRPr>
          </a:p>
        </p:txBody>
      </p:sp>
      <p:pic>
        <p:nvPicPr>
          <p:cNvPr id="2" name="图片 1"/>
          <p:cNvPicPr>
            <a:picLocks noChangeAspect="1"/>
          </p:cNvPicPr>
          <p:nvPr>
            <p:custDataLst>
              <p:tags r:id="rId1"/>
            </p:custDataLst>
          </p:nvPr>
        </p:nvPicPr>
        <p:blipFill>
          <a:blip r:embed="rId2"/>
          <a:stretch>
            <a:fillRect/>
          </a:stretch>
        </p:blipFill>
        <p:spPr>
          <a:xfrm>
            <a:off x="578485" y="723265"/>
            <a:ext cx="5293360" cy="5514975"/>
          </a:xfrm>
          <a:prstGeom prst="rect">
            <a:avLst/>
          </a:prstGeom>
        </p:spPr>
      </p:pic>
      <p:sp>
        <p:nvSpPr>
          <p:cNvPr id="3" name="文本框 2"/>
          <p:cNvSpPr txBox="1"/>
          <p:nvPr/>
        </p:nvSpPr>
        <p:spPr>
          <a:xfrm>
            <a:off x="816610" y="6238240"/>
            <a:ext cx="4919345" cy="306705"/>
          </a:xfrm>
          <a:prstGeom prst="rect">
            <a:avLst/>
          </a:prstGeom>
          <a:noFill/>
        </p:spPr>
        <p:txBody>
          <a:bodyPr wrap="square" rtlCol="0">
            <a:spAutoFit/>
          </a:bodyPr>
          <a:p>
            <a:r>
              <a:rPr lang="en-US" altLang="zh-CN" sz="1400"/>
              <a:t>2023</a:t>
            </a:r>
            <a:r>
              <a:rPr lang="zh-CN" altLang="en-US" sz="1400"/>
              <a:t>年</a:t>
            </a:r>
            <a:r>
              <a:rPr lang="en-US" altLang="zh-CN" sz="1400"/>
              <a:t>1</a:t>
            </a:r>
            <a:r>
              <a:rPr lang="zh-CN" altLang="en-US" sz="1400"/>
              <a:t>月</a:t>
            </a:r>
            <a:r>
              <a:rPr lang="en-US" altLang="zh-CN" sz="1400"/>
              <a:t>NC</a:t>
            </a:r>
            <a:r>
              <a:rPr lang="zh-CN" altLang="en-US" sz="1400"/>
              <a:t>发表的一篇综述，比较了已有的</a:t>
            </a:r>
            <a:r>
              <a:rPr lang="en-US" altLang="zh-CN" sz="1400"/>
              <a:t>18</a:t>
            </a:r>
            <a:r>
              <a:rPr lang="zh-CN" altLang="en-US" sz="1400"/>
              <a:t>种方法</a:t>
            </a:r>
            <a:endParaRPr lang="zh-CN" altLang="en-US" sz="1400"/>
          </a:p>
        </p:txBody>
      </p:sp>
      <p:sp>
        <p:nvSpPr>
          <p:cNvPr id="5" name="文本框 4"/>
          <p:cNvSpPr txBox="1"/>
          <p:nvPr>
            <p:custDataLst>
              <p:tags r:id="rId3"/>
            </p:custDataLst>
          </p:nvPr>
        </p:nvSpPr>
        <p:spPr>
          <a:xfrm>
            <a:off x="6350635" y="1028065"/>
            <a:ext cx="4919345" cy="5507990"/>
          </a:xfrm>
          <a:prstGeom prst="rect">
            <a:avLst/>
          </a:prstGeom>
          <a:noFill/>
        </p:spPr>
        <p:txBody>
          <a:bodyPr wrap="square" rtlCol="0">
            <a:spAutoFit/>
          </a:bodyPr>
          <a:p>
            <a:r>
              <a:rPr lang="en-US" altLang="zh-CN" sz="1600"/>
              <a:t>2023</a:t>
            </a:r>
            <a:r>
              <a:rPr lang="zh-CN" altLang="en-US" sz="1600"/>
              <a:t>年</a:t>
            </a:r>
            <a:r>
              <a:rPr lang="en-US" altLang="zh-CN" sz="1600"/>
              <a:t>1</a:t>
            </a:r>
            <a:r>
              <a:rPr lang="zh-CN" altLang="en-US" sz="1600"/>
              <a:t>月</a:t>
            </a:r>
            <a:r>
              <a:rPr lang="en-US" altLang="zh-CN" sz="1600"/>
              <a:t>NC</a:t>
            </a:r>
            <a:r>
              <a:rPr lang="zh-CN" altLang="en-US" sz="1600"/>
              <a:t>发表的一篇综述，比较了</a:t>
            </a:r>
            <a:r>
              <a:rPr lang="en-US" altLang="zh-CN" sz="1600"/>
              <a:t>18</a:t>
            </a:r>
            <a:r>
              <a:rPr lang="zh-CN" altLang="en-US" sz="1600"/>
              <a:t>种方法的优劣。</a:t>
            </a:r>
            <a:r>
              <a:rPr lang="en-US" altLang="zh-CN" sz="1600"/>
              <a:t>1</a:t>
            </a:r>
            <a:r>
              <a:rPr lang="zh-CN" altLang="en-US" sz="1600"/>
              <a:t>月以来陆续有多篇此方向的论文发表，代表性的有：</a:t>
            </a:r>
            <a:endParaRPr lang="zh-CN" altLang="en-US" sz="1600"/>
          </a:p>
          <a:p>
            <a:r>
              <a:rPr lang="en-US" altLang="zh-CN" sz="1600"/>
              <a:t>-3</a:t>
            </a:r>
            <a:r>
              <a:rPr lang="zh-CN" altLang="en-US" sz="1600"/>
              <a:t>月</a:t>
            </a:r>
            <a:r>
              <a:rPr lang="en-US" altLang="zh-CN" sz="1600"/>
              <a:t>NC</a:t>
            </a:r>
            <a:r>
              <a:rPr lang="zh-CN" altLang="en-US" sz="1600"/>
              <a:t>发表的</a:t>
            </a:r>
            <a:r>
              <a:rPr lang="zh-CN" altLang="en-US" sz="1600">
                <a:sym typeface="+mn-ea"/>
              </a:rPr>
              <a:t>GraphST【</a:t>
            </a:r>
            <a:r>
              <a:rPr lang="zh-CN" altLang="en-US" sz="1600"/>
              <a:t>Spatially informed clustering, integration, and deconvolution of spatial transcriptomics with GraphST】</a:t>
            </a:r>
            <a:endParaRPr lang="zh-CN" altLang="en-US" sz="1600"/>
          </a:p>
          <a:p>
            <a:r>
              <a:rPr lang="en-US" altLang="zh-CN" sz="1600"/>
              <a:t>-5</a:t>
            </a:r>
            <a:r>
              <a:rPr lang="zh-CN" altLang="en-US" sz="1600"/>
              <a:t>月</a:t>
            </a:r>
            <a:r>
              <a:rPr lang="en-US" altLang="zh-CN" sz="1600"/>
              <a:t>GB</a:t>
            </a:r>
            <a:r>
              <a:rPr lang="zh-CN" altLang="en-US" sz="1600"/>
              <a:t>发表</a:t>
            </a:r>
            <a:r>
              <a:rPr lang="en-US" altLang="zh-CN" sz="1600"/>
              <a:t>Celloscope</a:t>
            </a:r>
            <a:r>
              <a:rPr lang="zh-CN" altLang="en-US" sz="1600"/>
              <a:t>【</a:t>
            </a:r>
            <a:r>
              <a:rPr lang="en-US" altLang="zh-CN" sz="1600"/>
              <a:t>a probabilistic model for marker-gene-driven cell type deconvolution in spatial transcriptomics data</a:t>
            </a:r>
            <a:r>
              <a:rPr lang="zh-CN" altLang="en-US" sz="1600"/>
              <a:t>】</a:t>
            </a:r>
            <a:endParaRPr lang="zh-CN" altLang="en-US" sz="1600"/>
          </a:p>
          <a:p>
            <a:r>
              <a:rPr lang="en-US" altLang="zh-CN" sz="1600"/>
              <a:t>-5</a:t>
            </a:r>
            <a:r>
              <a:rPr lang="zh-CN" altLang="en-US" sz="1600"/>
              <a:t>月</a:t>
            </a:r>
            <a:r>
              <a:rPr lang="en-US" altLang="zh-CN" sz="1600"/>
              <a:t>sci. adv.(IF=13)</a:t>
            </a:r>
            <a:r>
              <a:rPr lang="zh-CN" altLang="zh-CN" sz="1600"/>
              <a:t>发表了</a:t>
            </a:r>
            <a:r>
              <a:rPr lang="en-US" altLang="zh-CN" sz="1600"/>
              <a:t>POLARIS</a:t>
            </a:r>
            <a:r>
              <a:rPr lang="zh-CN" altLang="en-US" sz="1600"/>
              <a:t>【</a:t>
            </a:r>
            <a:r>
              <a:rPr lang="zh-CN" altLang="zh-CN" sz="1600"/>
              <a:t>Cell composition inference and identification of layer-specific spatial transcriptional profiles with POLARIS】</a:t>
            </a:r>
            <a:endParaRPr lang="zh-CN" altLang="zh-CN" sz="1600"/>
          </a:p>
          <a:p>
            <a:r>
              <a:rPr lang="en-US" altLang="zh-CN" sz="1600"/>
              <a:t>- 7</a:t>
            </a:r>
            <a:r>
              <a:rPr lang="zh-CN" altLang="en-US" sz="1600"/>
              <a:t>月</a:t>
            </a:r>
            <a:r>
              <a:rPr lang="en-US" altLang="zh-CN" sz="1600"/>
              <a:t>NC</a:t>
            </a:r>
            <a:r>
              <a:rPr lang="zh-CN" altLang="en-US" sz="1600"/>
              <a:t>发表了基于概率模型的</a:t>
            </a:r>
            <a:r>
              <a:rPr lang="en-US" altLang="zh-CN" sz="1600"/>
              <a:t>SONAR</a:t>
            </a:r>
            <a:r>
              <a:rPr lang="zh-CN" altLang="en-US" sz="1600"/>
              <a:t>【SONAR enables cell type deconvolution with</a:t>
            </a:r>
            <a:endParaRPr lang="zh-CN" altLang="en-US" sz="1600"/>
          </a:p>
          <a:p>
            <a:r>
              <a:rPr lang="zh-CN" altLang="en-US" sz="1600"/>
              <a:t>spatially weighted Poisson-Gamma model</a:t>
            </a:r>
            <a:endParaRPr lang="zh-CN" altLang="en-US" sz="1600"/>
          </a:p>
          <a:p>
            <a:r>
              <a:rPr lang="zh-CN" altLang="en-US" sz="1600"/>
              <a:t>for spatial transcriptomics】</a:t>
            </a:r>
            <a:endParaRPr lang="en-US" altLang="zh-CN" sz="1600"/>
          </a:p>
          <a:p>
            <a:r>
              <a:rPr lang="en-US" altLang="zh-CN" sz="1600"/>
              <a:t>-</a:t>
            </a:r>
            <a:r>
              <a:rPr lang="zh-CN" altLang="en-US" sz="1600"/>
              <a:t>在</a:t>
            </a:r>
            <a:r>
              <a:rPr lang="en-US" altLang="zh-CN" sz="1600"/>
              <a:t>bioarxiv</a:t>
            </a:r>
            <a:r>
              <a:rPr lang="zh-CN" altLang="en-US" sz="1600"/>
              <a:t>上挂着约</a:t>
            </a:r>
            <a:r>
              <a:rPr lang="en-US" altLang="zh-CN" sz="1600"/>
              <a:t>10</a:t>
            </a:r>
            <a:r>
              <a:rPr lang="zh-CN" altLang="en-US" sz="1600"/>
              <a:t>篇待发表的文章</a:t>
            </a:r>
            <a:endParaRPr lang="zh-CN" altLang="en-US" sz="1600"/>
          </a:p>
          <a:p>
            <a:endParaRPr lang="zh-CN" altLang="en-US" sz="1600"/>
          </a:p>
          <a:p>
            <a:r>
              <a:rPr lang="zh-CN" altLang="en-US" sz="1600"/>
              <a:t>总结：空转细胞比例分解问题是当前的一个有价值的研究方向，最新的研究思路主要有：</a:t>
            </a:r>
            <a:r>
              <a:rPr lang="en-US" altLang="zh-CN" sz="1600"/>
              <a:t>1.</a:t>
            </a:r>
            <a:r>
              <a:rPr lang="zh-CN" altLang="zh-CN" sz="1600"/>
              <a:t>引入距离相似表达相似假设；</a:t>
            </a:r>
            <a:r>
              <a:rPr lang="en-US" altLang="zh-CN" sz="1600"/>
              <a:t>2.</a:t>
            </a:r>
            <a:r>
              <a:rPr lang="zh-CN" altLang="en-US" sz="1600"/>
              <a:t>引入组织图等信息；</a:t>
            </a:r>
            <a:r>
              <a:rPr lang="en-US" altLang="zh-CN" sz="1600"/>
              <a:t>3.</a:t>
            </a:r>
            <a:r>
              <a:rPr lang="zh-CN" altLang="en-US" sz="1600"/>
              <a:t>无参考</a:t>
            </a:r>
            <a:r>
              <a:rPr lang="en-US" altLang="zh-CN" sz="1600"/>
              <a:t>scRNAseq</a:t>
            </a:r>
            <a:r>
              <a:rPr lang="zh-CN" altLang="en-US" sz="1600"/>
              <a:t>数据集；</a:t>
            </a:r>
            <a:r>
              <a:rPr lang="en-US" altLang="zh-CN" sz="1600"/>
              <a:t>4.</a:t>
            </a:r>
            <a:r>
              <a:rPr lang="zh-CN" altLang="en-US" sz="1600"/>
              <a:t>去</a:t>
            </a:r>
            <a:r>
              <a:rPr lang="en-US" altLang="zh-CN" sz="1600"/>
              <a:t>sc-st</a:t>
            </a:r>
            <a:r>
              <a:rPr lang="zh-CN" altLang="en-US" sz="1600"/>
              <a:t>间的批次效应。</a:t>
            </a:r>
            <a:endParaRPr lang="zh-CN" alt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4800" y="237490"/>
            <a:ext cx="8983980" cy="521970"/>
          </a:xfrm>
          <a:prstGeom prst="rect">
            <a:avLst/>
          </a:prstGeom>
          <a:noFill/>
        </p:spPr>
        <p:txBody>
          <a:bodyPr wrap="square" rtlCol="0">
            <a:spAutoFit/>
          </a:bodyPr>
          <a:p>
            <a:r>
              <a:rPr lang="zh-CN" altLang="zh-CN" sz="2800" b="1">
                <a:latin typeface="等线" charset="0"/>
                <a:ea typeface="等线" charset="0"/>
              </a:rPr>
              <a:t>研究思路与创新点</a:t>
            </a:r>
            <a:endParaRPr lang="zh-CN" altLang="zh-CN" sz="2800" b="1">
              <a:latin typeface="等线" charset="0"/>
              <a:ea typeface="等线" charset="0"/>
            </a:endParaRPr>
          </a:p>
        </p:txBody>
      </p:sp>
      <p:sp>
        <p:nvSpPr>
          <p:cNvPr id="3" name="文本框 2"/>
          <p:cNvSpPr txBox="1"/>
          <p:nvPr/>
        </p:nvSpPr>
        <p:spPr>
          <a:xfrm>
            <a:off x="478790" y="1062355"/>
            <a:ext cx="8013065" cy="2861310"/>
          </a:xfrm>
          <a:prstGeom prst="rect">
            <a:avLst/>
          </a:prstGeom>
          <a:noFill/>
        </p:spPr>
        <p:txBody>
          <a:bodyPr wrap="square" rtlCol="0" anchor="t">
            <a:spAutoFit/>
          </a:bodyPr>
          <a:p>
            <a:r>
              <a:rPr lang="en-US" altLang="zh-CN">
                <a:sym typeface="+mn-ea"/>
              </a:rPr>
              <a:t>1.</a:t>
            </a:r>
            <a:r>
              <a:rPr lang="zh-CN" altLang="en-US">
                <a:sym typeface="+mn-ea"/>
              </a:rPr>
              <a:t>主题模型提取特征（思路来源：</a:t>
            </a:r>
            <a:r>
              <a:rPr lang="en-US" altLang="zh-CN">
                <a:sym typeface="+mn-ea"/>
              </a:rPr>
              <a:t>STRIDE</a:t>
            </a:r>
            <a:r>
              <a:rPr lang="zh-CN" altLang="en-US">
                <a:sym typeface="+mn-ea"/>
              </a:rPr>
              <a:t>）</a:t>
            </a:r>
            <a:endParaRPr lang="zh-CN" altLang="en-US">
              <a:sym typeface="+mn-ea"/>
            </a:endParaRPr>
          </a:p>
          <a:p>
            <a:r>
              <a:rPr lang="en-US" altLang="zh-CN">
                <a:sym typeface="+mn-ea"/>
              </a:rPr>
              <a:t>2.GNN</a:t>
            </a:r>
            <a:r>
              <a:rPr lang="zh-CN" altLang="en-US">
                <a:sym typeface="+mn-ea"/>
              </a:rPr>
              <a:t>利用空间信息（思路来源：</a:t>
            </a:r>
            <a:r>
              <a:rPr lang="en-US" altLang="zh-CN">
                <a:sym typeface="+mn-ea"/>
              </a:rPr>
              <a:t>SIMBA</a:t>
            </a:r>
            <a:r>
              <a:rPr lang="zh-CN" altLang="en-US">
                <a:sym typeface="+mn-ea"/>
              </a:rPr>
              <a:t>、</a:t>
            </a:r>
            <a:r>
              <a:rPr lang="en-US" altLang="zh-CN">
                <a:sym typeface="+mn-ea"/>
              </a:rPr>
              <a:t>STdGCN</a:t>
            </a:r>
            <a:r>
              <a:rPr lang="zh-CN" altLang="en-US">
                <a:sym typeface="+mn-ea"/>
              </a:rPr>
              <a:t>）</a:t>
            </a:r>
            <a:endParaRPr lang="zh-CN" altLang="en-US">
              <a:sym typeface="+mn-ea"/>
            </a:endParaRPr>
          </a:p>
          <a:p>
            <a:pPr indent="457200"/>
            <a:r>
              <a:rPr lang="zh-CN" altLang="en-US">
                <a:sym typeface="+mn-ea"/>
              </a:rPr>
              <a:t>通过</a:t>
            </a:r>
            <a:r>
              <a:rPr lang="en-US" altLang="zh-CN">
                <a:sym typeface="+mn-ea"/>
              </a:rPr>
              <a:t>GNN</a:t>
            </a:r>
            <a:r>
              <a:rPr lang="zh-CN" altLang="en-US">
                <a:sym typeface="+mn-ea"/>
              </a:rPr>
              <a:t>，引入</a:t>
            </a:r>
            <a:r>
              <a:rPr lang="en-US" altLang="zh-CN">
                <a:sym typeface="+mn-ea"/>
              </a:rPr>
              <a:t>spot</a:t>
            </a:r>
            <a:r>
              <a:rPr lang="zh-CN" altLang="en-US">
                <a:sym typeface="+mn-ea"/>
              </a:rPr>
              <a:t>之间的空间信息，相当于隐性地引入了空间相似表达相似</a:t>
            </a:r>
            <a:endParaRPr lang="zh-CN" altLang="en-US">
              <a:sym typeface="+mn-ea"/>
            </a:endParaRPr>
          </a:p>
          <a:p>
            <a:r>
              <a:rPr lang="en-US" altLang="zh-CN">
                <a:sym typeface="+mn-ea"/>
              </a:rPr>
              <a:t>3.</a:t>
            </a:r>
            <a:r>
              <a:rPr lang="zh-CN" altLang="en-US">
                <a:sym typeface="+mn-ea"/>
              </a:rPr>
              <a:t>半监督的训练方法</a:t>
            </a:r>
            <a:r>
              <a:rPr lang="zh-CN" altLang="en-US">
                <a:sym typeface="+mn-ea"/>
              </a:rPr>
              <a:t>（思路来源：</a:t>
            </a:r>
            <a:r>
              <a:rPr lang="en-US" altLang="zh-CN">
                <a:sym typeface="+mn-ea"/>
              </a:rPr>
              <a:t>STdGCN</a:t>
            </a:r>
            <a:r>
              <a:rPr lang="zh-CN" altLang="en-US">
                <a:sym typeface="+mn-ea"/>
              </a:rPr>
              <a:t>）</a:t>
            </a:r>
            <a:endParaRPr lang="zh-CN" altLang="en-US">
              <a:sym typeface="+mn-ea"/>
            </a:endParaRPr>
          </a:p>
          <a:p>
            <a:pPr indent="457200"/>
            <a:r>
              <a:rPr lang="zh-CN" altLang="en-US">
                <a:sym typeface="+mn-ea"/>
              </a:rPr>
              <a:t>将</a:t>
            </a:r>
            <a:r>
              <a:rPr lang="zh-CN" altLang="en-US">
                <a:sym typeface="+mn-ea"/>
              </a:rPr>
              <a:t>实验测得</a:t>
            </a:r>
            <a:r>
              <a:rPr lang="en-US" altLang="zh-CN">
                <a:sym typeface="+mn-ea"/>
              </a:rPr>
              <a:t>spot</a:t>
            </a:r>
            <a:r>
              <a:rPr lang="zh-CN" altLang="en-US">
                <a:sym typeface="+mn-ea"/>
              </a:rPr>
              <a:t>称为</a:t>
            </a:r>
            <a:r>
              <a:rPr lang="en-US" altLang="zh-CN">
                <a:sym typeface="+mn-ea"/>
              </a:rPr>
              <a:t>real-spot</a:t>
            </a:r>
            <a:r>
              <a:rPr lang="zh-CN" altLang="en-US">
                <a:sym typeface="+mn-ea"/>
              </a:rPr>
              <a:t>。</a:t>
            </a:r>
            <a:endParaRPr lang="zh-CN" altLang="en-US">
              <a:sym typeface="+mn-ea"/>
            </a:endParaRPr>
          </a:p>
          <a:p>
            <a:pPr indent="457200"/>
            <a:r>
              <a:rPr lang="zh-CN" altLang="en-US">
                <a:sym typeface="+mn-ea"/>
              </a:rPr>
              <a:t>使用</a:t>
            </a:r>
            <a:r>
              <a:rPr lang="en-US" altLang="zh-CN">
                <a:sym typeface="+mn-ea"/>
              </a:rPr>
              <a:t>scRNseq</a:t>
            </a:r>
            <a:r>
              <a:rPr lang="zh-CN" altLang="en-US">
                <a:sym typeface="+mn-ea"/>
              </a:rPr>
              <a:t>数据模拟</a:t>
            </a:r>
            <a:r>
              <a:rPr lang="en-US" altLang="zh-CN">
                <a:sym typeface="+mn-ea"/>
              </a:rPr>
              <a:t>pseudo-spot</a:t>
            </a:r>
            <a:r>
              <a:rPr lang="zh-CN" altLang="en-US">
                <a:sym typeface="+mn-ea"/>
              </a:rPr>
              <a:t>，细胞类型比例已知。通过基因表达相似，和</a:t>
            </a:r>
            <a:r>
              <a:rPr lang="en-US" altLang="zh-CN">
                <a:sym typeface="+mn-ea"/>
              </a:rPr>
              <a:t>real-spot</a:t>
            </a:r>
            <a:r>
              <a:rPr lang="zh-CN" altLang="en-US">
                <a:sym typeface="+mn-ea"/>
              </a:rPr>
              <a:t>匹配到一起。将</a:t>
            </a:r>
            <a:r>
              <a:rPr lang="en-US" altLang="zh-CN">
                <a:sym typeface="+mn-ea"/>
              </a:rPr>
              <a:t>pseudo-spot</a:t>
            </a:r>
            <a:r>
              <a:rPr lang="zh-CN" altLang="en-US">
                <a:sym typeface="+mn-ea"/>
              </a:rPr>
              <a:t>作为标签，训练深度学习模型，从而预测</a:t>
            </a:r>
            <a:r>
              <a:rPr lang="en-US" altLang="zh-CN">
                <a:sym typeface="+mn-ea"/>
              </a:rPr>
              <a:t>real-spot</a:t>
            </a:r>
            <a:r>
              <a:rPr lang="zh-CN" altLang="en-US">
                <a:sym typeface="+mn-ea"/>
              </a:rPr>
              <a:t>的细胞类型比例。</a:t>
            </a:r>
            <a:endParaRPr lang="zh-CN" altLang="en-US">
              <a:sym typeface="+mn-ea"/>
            </a:endParaRPr>
          </a:p>
          <a:p>
            <a:endParaRPr lang="zh-CN" altLang="en-US">
              <a:sym typeface="+mn-ea"/>
            </a:endParaRPr>
          </a:p>
        </p:txBody>
      </p:sp>
      <p:pic>
        <p:nvPicPr>
          <p:cNvPr id="5" name="图片 4"/>
          <p:cNvPicPr>
            <a:picLocks noChangeAspect="1"/>
          </p:cNvPicPr>
          <p:nvPr>
            <p:custDataLst>
              <p:tags r:id="rId1"/>
            </p:custDataLst>
          </p:nvPr>
        </p:nvPicPr>
        <p:blipFill>
          <a:blip r:embed="rId2"/>
          <a:stretch>
            <a:fillRect/>
          </a:stretch>
        </p:blipFill>
        <p:spPr>
          <a:xfrm>
            <a:off x="8844280" y="2734310"/>
            <a:ext cx="2441575" cy="3540125"/>
          </a:xfrm>
          <a:prstGeom prst="rect">
            <a:avLst/>
          </a:prstGeom>
        </p:spPr>
      </p:pic>
      <p:sp>
        <p:nvSpPr>
          <p:cNvPr id="6" name="文本框 5"/>
          <p:cNvSpPr txBox="1"/>
          <p:nvPr/>
        </p:nvSpPr>
        <p:spPr>
          <a:xfrm>
            <a:off x="519430" y="4088130"/>
            <a:ext cx="6096000" cy="2861310"/>
          </a:xfrm>
          <a:prstGeom prst="rect">
            <a:avLst/>
          </a:prstGeom>
          <a:noFill/>
        </p:spPr>
        <p:txBody>
          <a:bodyPr wrap="square" rtlCol="0" anchor="t">
            <a:spAutoFit/>
          </a:bodyPr>
          <a:p>
            <a:r>
              <a:rPr lang="zh-CN" altLang="zh-CN">
                <a:sym typeface="+mn-ea"/>
              </a:rPr>
              <a:t>主要创新点：</a:t>
            </a:r>
            <a:endParaRPr lang="zh-CN" altLang="zh-CN">
              <a:sym typeface="+mn-ea"/>
            </a:endParaRPr>
          </a:p>
          <a:p>
            <a:pPr indent="457200"/>
            <a:r>
              <a:rPr lang="en-US" altLang="zh-CN">
                <a:sym typeface="+mn-ea"/>
              </a:rPr>
              <a:t>1</a:t>
            </a:r>
            <a:r>
              <a:rPr lang="zh-CN" altLang="en-US">
                <a:sym typeface="+mn-ea"/>
              </a:rPr>
              <a:t>）引入了主题模型，模型具备更好的特征提取能力，且能去除</a:t>
            </a:r>
            <a:r>
              <a:rPr lang="en-US" altLang="zh-CN">
                <a:sym typeface="+mn-ea"/>
              </a:rPr>
              <a:t>scRNAseq</a:t>
            </a:r>
            <a:r>
              <a:rPr lang="zh-CN" altLang="en-US">
                <a:sym typeface="+mn-ea"/>
              </a:rPr>
              <a:t>和空转数据间的批次效应</a:t>
            </a:r>
            <a:endParaRPr lang="zh-CN" altLang="en-US">
              <a:sym typeface="+mn-ea"/>
            </a:endParaRPr>
          </a:p>
          <a:p>
            <a:pPr indent="457200"/>
            <a:r>
              <a:rPr lang="en-US" altLang="zh-CN">
                <a:sym typeface="+mn-ea"/>
              </a:rPr>
              <a:t>2</a:t>
            </a:r>
            <a:r>
              <a:rPr lang="zh-CN" altLang="en-US">
                <a:sym typeface="+mn-ea"/>
              </a:rPr>
              <a:t>）使用</a:t>
            </a:r>
            <a:r>
              <a:rPr lang="en-US" altLang="zh-CN">
                <a:sym typeface="+mn-ea"/>
              </a:rPr>
              <a:t>GNN</a:t>
            </a:r>
            <a:r>
              <a:rPr lang="zh-CN" altLang="en-US">
                <a:sym typeface="+mn-ea"/>
              </a:rPr>
              <a:t>引入了空间信息</a:t>
            </a:r>
            <a:endParaRPr lang="zh-CN" altLang="en-US">
              <a:sym typeface="+mn-ea"/>
            </a:endParaRPr>
          </a:p>
          <a:p>
            <a:pPr indent="457200"/>
            <a:endParaRPr lang="zh-CN" altLang="en-US">
              <a:sym typeface="+mn-ea"/>
            </a:endParaRPr>
          </a:p>
          <a:p>
            <a:pPr marL="0" lvl="0" indent="0">
              <a:buNone/>
            </a:pPr>
            <a:r>
              <a:rPr lang="zh-CN" altLang="en-US">
                <a:solidFill>
                  <a:schemeClr val="tx1"/>
                </a:solidFill>
                <a:sym typeface="+mn-ea"/>
              </a:rPr>
              <a:t>待探索创新点</a:t>
            </a:r>
            <a:endParaRPr lang="zh-CN" altLang="en-US">
              <a:solidFill>
                <a:schemeClr val="tx1"/>
              </a:solidFill>
              <a:sym typeface="+mn-ea"/>
            </a:endParaRPr>
          </a:p>
          <a:p>
            <a:pPr indent="457200"/>
            <a:r>
              <a:rPr lang="en-US" altLang="zh-CN">
                <a:sym typeface="+mn-ea"/>
              </a:rPr>
              <a:t>3</a:t>
            </a:r>
            <a:r>
              <a:rPr lang="zh-CN" altLang="en-US">
                <a:sym typeface="+mn-ea"/>
              </a:rPr>
              <a:t>）计算速度快</a:t>
            </a:r>
            <a:endParaRPr lang="zh-CN" altLang="en-US">
              <a:sym typeface="+mn-ea"/>
            </a:endParaRPr>
          </a:p>
          <a:p>
            <a:pPr indent="457200"/>
            <a:r>
              <a:rPr lang="en-US" altLang="zh-CN">
                <a:sym typeface="+mn-ea"/>
              </a:rPr>
              <a:t>4</a:t>
            </a:r>
            <a:r>
              <a:rPr lang="zh-CN" altLang="en-US">
                <a:sym typeface="+mn-ea"/>
              </a:rPr>
              <a:t>）发现稀有细胞类别（基于</a:t>
            </a:r>
            <a:r>
              <a:rPr lang="en-US" altLang="zh-CN">
                <a:sym typeface="+mn-ea"/>
              </a:rPr>
              <a:t>topic</a:t>
            </a:r>
            <a:r>
              <a:rPr lang="zh-CN" altLang="en-US">
                <a:sym typeface="+mn-ea"/>
              </a:rPr>
              <a:t>模型的</a:t>
            </a:r>
            <a:r>
              <a:rPr lang="en-US" altLang="zh-CN">
                <a:sym typeface="+mn-ea"/>
              </a:rPr>
              <a:t>STRIDE</a:t>
            </a:r>
            <a:r>
              <a:rPr lang="zh-CN" altLang="zh-CN">
                <a:sym typeface="+mn-ea"/>
              </a:rPr>
              <a:t>能发现稀有细胞</a:t>
            </a:r>
            <a:r>
              <a:rPr lang="zh-CN" altLang="en-US">
                <a:sym typeface="+mn-ea"/>
              </a:rPr>
              <a:t>）</a:t>
            </a:r>
            <a:endParaRPr lang="zh-CN" altLang="en-US">
              <a:sym typeface="+mn-ea"/>
            </a:endParaRPr>
          </a:p>
          <a:p>
            <a:pPr marL="0" lvl="0" indent="0">
              <a:buNone/>
            </a:pPr>
            <a:endParaRPr lang="zh-CN" altLang="en-US">
              <a:solidFill>
                <a:schemeClr val="tx1"/>
              </a:solidFill>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a:blip r:embed="rId2"/>
          <a:stretch>
            <a:fillRect/>
          </a:stretch>
        </p:blipFill>
        <p:spPr>
          <a:xfrm>
            <a:off x="356235" y="189230"/>
            <a:ext cx="2409825" cy="200025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3773170" y="189230"/>
            <a:ext cx="1167130" cy="183388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3750310" y="3989070"/>
            <a:ext cx="1814830" cy="131445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153670" y="3850005"/>
            <a:ext cx="3529330" cy="1691005"/>
          </a:xfrm>
          <a:prstGeom prst="rect">
            <a:avLst/>
          </a:prstGeom>
        </p:spPr>
      </p:pic>
      <p:pic>
        <p:nvPicPr>
          <p:cNvPr id="10" name="图片 9"/>
          <p:cNvPicPr>
            <a:picLocks noChangeAspect="1"/>
          </p:cNvPicPr>
          <p:nvPr>
            <p:custDataLst>
              <p:tags r:id="rId9"/>
            </p:custDataLst>
          </p:nvPr>
        </p:nvPicPr>
        <p:blipFill>
          <a:blip r:embed="rId10"/>
          <a:stretch>
            <a:fillRect/>
          </a:stretch>
        </p:blipFill>
        <p:spPr>
          <a:xfrm>
            <a:off x="59055" y="2308860"/>
            <a:ext cx="3500755" cy="1367155"/>
          </a:xfrm>
          <a:prstGeom prst="rect">
            <a:avLst/>
          </a:prstGeom>
        </p:spPr>
      </p:pic>
      <p:pic>
        <p:nvPicPr>
          <p:cNvPr id="5" name="图片 4"/>
          <p:cNvPicPr>
            <a:picLocks noChangeAspect="1"/>
          </p:cNvPicPr>
          <p:nvPr>
            <p:custDataLst>
              <p:tags r:id="rId11"/>
            </p:custDataLst>
          </p:nvPr>
        </p:nvPicPr>
        <p:blipFill>
          <a:blip r:embed="rId12"/>
          <a:stretch>
            <a:fillRect/>
          </a:stretch>
        </p:blipFill>
        <p:spPr>
          <a:xfrm>
            <a:off x="16510" y="3953510"/>
            <a:ext cx="1734820" cy="1549400"/>
          </a:xfrm>
          <a:prstGeom prst="rect">
            <a:avLst/>
          </a:prstGeom>
        </p:spPr>
      </p:pic>
      <p:pic>
        <p:nvPicPr>
          <p:cNvPr id="11" name="图片 10"/>
          <p:cNvPicPr>
            <a:picLocks noChangeAspect="1"/>
          </p:cNvPicPr>
          <p:nvPr>
            <p:custDataLst>
              <p:tags r:id="rId13"/>
            </p:custDataLst>
          </p:nvPr>
        </p:nvPicPr>
        <p:blipFill>
          <a:blip r:embed="rId6"/>
          <a:srcRect l="7628" t="10966" r="6998" b="7150"/>
          <a:stretch>
            <a:fillRect/>
          </a:stretch>
        </p:blipFill>
        <p:spPr>
          <a:xfrm>
            <a:off x="3821430" y="2308860"/>
            <a:ext cx="1549400" cy="1076325"/>
          </a:xfrm>
          <a:prstGeom prst="rect">
            <a:avLst/>
          </a:prstGeom>
        </p:spPr>
      </p:pic>
      <p:sp>
        <p:nvSpPr>
          <p:cNvPr id="12" name="圆角矩形 11"/>
          <p:cNvSpPr/>
          <p:nvPr/>
        </p:nvSpPr>
        <p:spPr>
          <a:xfrm>
            <a:off x="3750310" y="2178050"/>
            <a:ext cx="1685925" cy="1300480"/>
          </a:xfrm>
          <a:prstGeom prst="roundRect">
            <a:avLst/>
          </a:prstGeom>
          <a:noFill/>
          <a:ln>
            <a:solidFill>
              <a:schemeClr val="accent5"/>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3" name="右箭头 12"/>
          <p:cNvSpPr/>
          <p:nvPr/>
        </p:nvSpPr>
        <p:spPr>
          <a:xfrm>
            <a:off x="2873375" y="944245"/>
            <a:ext cx="711835" cy="386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pic>
        <p:nvPicPr>
          <p:cNvPr id="14" name="图片 13"/>
          <p:cNvPicPr>
            <a:picLocks noChangeAspect="1"/>
          </p:cNvPicPr>
          <p:nvPr>
            <p:custDataLst>
              <p:tags r:id="rId14"/>
            </p:custDataLst>
          </p:nvPr>
        </p:nvPicPr>
        <p:blipFill>
          <a:blip r:embed="rId15"/>
          <a:stretch>
            <a:fillRect/>
          </a:stretch>
        </p:blipFill>
        <p:spPr>
          <a:xfrm>
            <a:off x="2512695" y="5262880"/>
            <a:ext cx="3018790" cy="1595120"/>
          </a:xfrm>
          <a:prstGeom prst="rect">
            <a:avLst/>
          </a:prstGeom>
        </p:spPr>
      </p:pic>
      <p:pic>
        <p:nvPicPr>
          <p:cNvPr id="15" name="图片 14"/>
          <p:cNvPicPr>
            <a:picLocks noChangeAspect="1"/>
          </p:cNvPicPr>
          <p:nvPr>
            <p:custDataLst>
              <p:tags r:id="rId16"/>
            </p:custDataLst>
          </p:nvPr>
        </p:nvPicPr>
        <p:blipFill>
          <a:blip r:embed="rId17"/>
          <a:stretch>
            <a:fillRect/>
          </a:stretch>
        </p:blipFill>
        <p:spPr>
          <a:xfrm>
            <a:off x="5996305" y="2107565"/>
            <a:ext cx="1157605" cy="2195830"/>
          </a:xfrm>
          <a:prstGeom prst="rect">
            <a:avLst/>
          </a:prstGeom>
        </p:spPr>
      </p:pic>
      <p:pic>
        <p:nvPicPr>
          <p:cNvPr id="16" name="图片 15"/>
          <p:cNvPicPr>
            <a:picLocks noChangeAspect="1"/>
          </p:cNvPicPr>
          <p:nvPr>
            <p:custDataLst>
              <p:tags r:id="rId18"/>
            </p:custDataLst>
          </p:nvPr>
        </p:nvPicPr>
        <p:blipFill>
          <a:blip r:embed="rId19"/>
          <a:srcRect t="3152" r="45239"/>
          <a:stretch>
            <a:fillRect/>
          </a:stretch>
        </p:blipFill>
        <p:spPr>
          <a:xfrm>
            <a:off x="7459980" y="2308860"/>
            <a:ext cx="3352165" cy="1853565"/>
          </a:xfrm>
          <a:prstGeom prst="rect">
            <a:avLst/>
          </a:prstGeom>
        </p:spPr>
      </p:pic>
      <p:pic>
        <p:nvPicPr>
          <p:cNvPr id="17" name="图片 16"/>
          <p:cNvPicPr>
            <a:picLocks noChangeAspect="1"/>
          </p:cNvPicPr>
          <p:nvPr>
            <p:custDataLst>
              <p:tags r:id="rId20"/>
            </p:custDataLst>
          </p:nvPr>
        </p:nvPicPr>
        <p:blipFill>
          <a:blip r:embed="rId21"/>
          <a:srcRect r="3464" b="2962"/>
          <a:stretch>
            <a:fillRect/>
          </a:stretch>
        </p:blipFill>
        <p:spPr>
          <a:xfrm>
            <a:off x="8289290" y="4834255"/>
            <a:ext cx="1043940" cy="1871980"/>
          </a:xfrm>
          <a:prstGeom prst="rect">
            <a:avLst/>
          </a:prstGeom>
        </p:spPr>
      </p:pic>
      <p:pic>
        <p:nvPicPr>
          <p:cNvPr id="18" name="图片 17"/>
          <p:cNvPicPr>
            <a:picLocks noChangeAspect="1"/>
          </p:cNvPicPr>
          <p:nvPr>
            <p:custDataLst>
              <p:tags r:id="rId22"/>
            </p:custDataLst>
          </p:nvPr>
        </p:nvPicPr>
        <p:blipFill>
          <a:blip r:embed="rId23"/>
          <a:stretch>
            <a:fillRect/>
          </a:stretch>
        </p:blipFill>
        <p:spPr>
          <a:xfrm rot="10800000">
            <a:off x="9424670" y="4834255"/>
            <a:ext cx="1196975" cy="1853565"/>
          </a:xfrm>
          <a:prstGeom prst="rect">
            <a:avLst/>
          </a:prstGeom>
        </p:spPr>
      </p:pic>
      <p:pic>
        <p:nvPicPr>
          <p:cNvPr id="19" name="图片 18"/>
          <p:cNvPicPr>
            <a:picLocks noChangeAspect="1"/>
          </p:cNvPicPr>
          <p:nvPr>
            <p:custDataLst>
              <p:tags r:id="rId24"/>
            </p:custDataLst>
          </p:nvPr>
        </p:nvPicPr>
        <p:blipFill>
          <a:blip r:embed="rId19"/>
          <a:srcRect l="55747" b="-4745"/>
          <a:stretch>
            <a:fillRect/>
          </a:stretch>
        </p:blipFill>
        <p:spPr>
          <a:xfrm>
            <a:off x="10700385" y="4768215"/>
            <a:ext cx="2708910" cy="2004695"/>
          </a:xfrm>
          <a:prstGeom prst="rect">
            <a:avLst/>
          </a:prstGeom>
        </p:spPr>
      </p:pic>
      <p:pic>
        <p:nvPicPr>
          <p:cNvPr id="20" name="图片 19"/>
          <p:cNvPicPr>
            <a:picLocks noChangeAspect="1"/>
          </p:cNvPicPr>
          <p:nvPr>
            <p:custDataLst>
              <p:tags r:id="rId25"/>
            </p:custDataLst>
          </p:nvPr>
        </p:nvPicPr>
        <p:blipFill>
          <a:blip r:embed="rId19"/>
          <a:srcRect t="3152" r="45239"/>
          <a:stretch>
            <a:fillRect/>
          </a:stretch>
        </p:blipFill>
        <p:spPr>
          <a:xfrm>
            <a:off x="5632450" y="5459095"/>
            <a:ext cx="2221865" cy="1228725"/>
          </a:xfrm>
          <a:prstGeom prst="rect">
            <a:avLst/>
          </a:prstGeom>
        </p:spPr>
      </p:pic>
      <p:sp>
        <p:nvSpPr>
          <p:cNvPr id="21" name="右箭头 20"/>
          <p:cNvSpPr/>
          <p:nvPr>
            <p:custDataLst>
              <p:tags r:id="rId26"/>
            </p:custDataLst>
          </p:nvPr>
        </p:nvSpPr>
        <p:spPr>
          <a:xfrm>
            <a:off x="3456940" y="2743835"/>
            <a:ext cx="293370" cy="407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右箭头 21"/>
          <p:cNvSpPr/>
          <p:nvPr>
            <p:custDataLst>
              <p:tags r:id="rId27"/>
            </p:custDataLst>
          </p:nvPr>
        </p:nvSpPr>
        <p:spPr>
          <a:xfrm>
            <a:off x="3456940" y="4564380"/>
            <a:ext cx="316865" cy="375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肘形连接符 22"/>
          <p:cNvCxnSpPr/>
          <p:nvPr/>
        </p:nvCxnSpPr>
        <p:spPr>
          <a:xfrm rot="5400000">
            <a:off x="3254375" y="2153285"/>
            <a:ext cx="766445" cy="118745"/>
          </a:xfrm>
          <a:prstGeom prst="bentConnector3">
            <a:avLst>
              <a:gd name="adj1" fmla="val 5004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a:xfrm rot="5400000">
            <a:off x="2258695" y="3131820"/>
            <a:ext cx="2815590" cy="48895"/>
          </a:xfrm>
          <a:prstGeom prst="bentConnector3">
            <a:avLst>
              <a:gd name="adj1" fmla="val 5001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右箭头 25"/>
          <p:cNvSpPr/>
          <p:nvPr>
            <p:custDataLst>
              <p:tags r:id="rId28"/>
            </p:custDataLst>
          </p:nvPr>
        </p:nvSpPr>
        <p:spPr>
          <a:xfrm>
            <a:off x="5638165" y="3442970"/>
            <a:ext cx="293370" cy="407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右箭头 26"/>
          <p:cNvSpPr/>
          <p:nvPr>
            <p:custDataLst>
              <p:tags r:id="rId29"/>
            </p:custDataLst>
          </p:nvPr>
        </p:nvSpPr>
        <p:spPr>
          <a:xfrm>
            <a:off x="7218680" y="3385185"/>
            <a:ext cx="293370" cy="407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右箭头 27"/>
          <p:cNvSpPr/>
          <p:nvPr>
            <p:custDataLst>
              <p:tags r:id="rId30"/>
            </p:custDataLst>
          </p:nvPr>
        </p:nvSpPr>
        <p:spPr>
          <a:xfrm>
            <a:off x="5469890" y="5947410"/>
            <a:ext cx="293370" cy="407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右箭头 28"/>
          <p:cNvSpPr/>
          <p:nvPr>
            <p:custDataLst>
              <p:tags r:id="rId31"/>
            </p:custDataLst>
          </p:nvPr>
        </p:nvSpPr>
        <p:spPr>
          <a:xfrm>
            <a:off x="8084820" y="5686425"/>
            <a:ext cx="293370" cy="407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右箭头 29"/>
          <p:cNvSpPr/>
          <p:nvPr>
            <p:custDataLst>
              <p:tags r:id="rId32"/>
            </p:custDataLst>
          </p:nvPr>
        </p:nvSpPr>
        <p:spPr>
          <a:xfrm rot="5400000">
            <a:off x="8552815" y="4256405"/>
            <a:ext cx="617855" cy="407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7700" y="258445"/>
            <a:ext cx="10515600" cy="856615"/>
          </a:xfrm>
        </p:spPr>
        <p:txBody>
          <a:bodyPr/>
          <a:p>
            <a:r>
              <a:rPr lang="zh-CN" altLang="en-US" sz="2800" b="1">
                <a:latin typeface="等线" charset="0"/>
                <a:ea typeface="等线" charset="0"/>
                <a:cs typeface="等线" charset="0"/>
              </a:rPr>
              <a:t>准备</a:t>
            </a:r>
            <a:r>
              <a:rPr lang="en-US" altLang="zh-CN" sz="2800" b="1">
                <a:latin typeface="等线" charset="0"/>
                <a:ea typeface="等线" charset="0"/>
                <a:cs typeface="等线" charset="0"/>
              </a:rPr>
              <a:t>datasets</a:t>
            </a:r>
            <a:endParaRPr lang="en-US" altLang="zh-CN" sz="2800" b="1">
              <a:latin typeface="等线" charset="0"/>
              <a:ea typeface="等线" charset="0"/>
              <a:cs typeface="等线" charset="0"/>
            </a:endParaRPr>
          </a:p>
        </p:txBody>
      </p:sp>
      <p:pic>
        <p:nvPicPr>
          <p:cNvPr id="6" name="图片 5" descr="截屏2023-10-12 10.48.03"/>
          <p:cNvPicPr>
            <a:picLocks noChangeAspect="1"/>
          </p:cNvPicPr>
          <p:nvPr/>
        </p:nvPicPr>
        <p:blipFill>
          <a:blip r:embed="rId1"/>
          <a:stretch>
            <a:fillRect/>
          </a:stretch>
        </p:blipFill>
        <p:spPr>
          <a:xfrm>
            <a:off x="800100" y="1115060"/>
            <a:ext cx="10210800" cy="5511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549265" y="276225"/>
            <a:ext cx="10515600" cy="783590"/>
          </a:xfrm>
        </p:spPr>
        <p:txBody>
          <a:bodyPr>
            <a:normAutofit/>
          </a:bodyPr>
          <a:p>
            <a:r>
              <a:rPr lang="en-US" altLang="zh-CN" sz="2800" b="1">
                <a:latin typeface="等线" charset="0"/>
                <a:ea typeface="等线" charset="0"/>
              </a:rPr>
              <a:t>MERFISH_ID1_0.01 TopicGNN results</a:t>
            </a:r>
            <a:endParaRPr lang="en-US" altLang="zh-CN" sz="2800" b="1">
              <a:latin typeface="等线" charset="0"/>
              <a:ea typeface="等线" charset="0"/>
            </a:endParaRPr>
          </a:p>
        </p:txBody>
      </p:sp>
      <p:pic>
        <p:nvPicPr>
          <p:cNvPr id="8" name="图片 7" descr="Loss_function"/>
          <p:cNvPicPr>
            <a:picLocks noChangeAspect="1"/>
          </p:cNvPicPr>
          <p:nvPr/>
        </p:nvPicPr>
        <p:blipFill>
          <a:blip r:embed="rId1"/>
          <a:stretch>
            <a:fillRect/>
          </a:stretch>
        </p:blipFill>
        <p:spPr>
          <a:xfrm>
            <a:off x="5900420" y="1294130"/>
            <a:ext cx="4774565" cy="4774565"/>
          </a:xfrm>
          <a:prstGeom prst="rect">
            <a:avLst/>
          </a:prstGeom>
        </p:spPr>
      </p:pic>
      <p:pic>
        <p:nvPicPr>
          <p:cNvPr id="9" name="图片 8" descr="截屏2023-10-12 11.35.03"/>
          <p:cNvPicPr>
            <a:picLocks noChangeAspect="1"/>
          </p:cNvPicPr>
          <p:nvPr/>
        </p:nvPicPr>
        <p:blipFill>
          <a:blip r:embed="rId2"/>
          <a:srcRect r="50026"/>
          <a:stretch>
            <a:fillRect/>
          </a:stretch>
        </p:blipFill>
        <p:spPr>
          <a:xfrm>
            <a:off x="647700" y="673100"/>
            <a:ext cx="4210685" cy="3042285"/>
          </a:xfrm>
          <a:prstGeom prst="rect">
            <a:avLst/>
          </a:prstGeom>
        </p:spPr>
      </p:pic>
      <p:pic>
        <p:nvPicPr>
          <p:cNvPr id="10" name="图片 9" descr="截屏2023-10-12 11.35.03"/>
          <p:cNvPicPr>
            <a:picLocks noChangeAspect="1"/>
          </p:cNvPicPr>
          <p:nvPr/>
        </p:nvPicPr>
        <p:blipFill>
          <a:blip r:embed="rId2"/>
          <a:srcRect l="50026"/>
          <a:stretch>
            <a:fillRect/>
          </a:stretch>
        </p:blipFill>
        <p:spPr>
          <a:xfrm>
            <a:off x="955040" y="3715385"/>
            <a:ext cx="4266565" cy="3082290"/>
          </a:xfrm>
          <a:prstGeom prst="rect">
            <a:avLst/>
          </a:prstGeom>
        </p:spPr>
      </p:pic>
      <p:sp>
        <p:nvSpPr>
          <p:cNvPr id="11" name="文本框 10"/>
          <p:cNvSpPr txBox="1"/>
          <p:nvPr/>
        </p:nvSpPr>
        <p:spPr>
          <a:xfrm>
            <a:off x="4102100" y="1577340"/>
            <a:ext cx="1447165" cy="368300"/>
          </a:xfrm>
          <a:prstGeom prst="rect">
            <a:avLst/>
          </a:prstGeom>
          <a:noFill/>
        </p:spPr>
        <p:txBody>
          <a:bodyPr wrap="square" rtlCol="0">
            <a:spAutoFit/>
          </a:bodyPr>
          <a:p>
            <a:r>
              <a:rPr lang="en-US" altLang="zh-CN"/>
              <a:t>spot</a:t>
            </a:r>
            <a:endParaRPr lang="en-US" altLang="zh-CN"/>
          </a:p>
        </p:txBody>
      </p:sp>
      <p:sp>
        <p:nvSpPr>
          <p:cNvPr id="12" name="文本框 11"/>
          <p:cNvSpPr txBox="1"/>
          <p:nvPr/>
        </p:nvSpPr>
        <p:spPr>
          <a:xfrm>
            <a:off x="4283075" y="4562475"/>
            <a:ext cx="1447165" cy="368300"/>
          </a:xfrm>
          <a:prstGeom prst="rect">
            <a:avLst/>
          </a:prstGeom>
          <a:noFill/>
        </p:spPr>
        <p:txBody>
          <a:bodyPr wrap="square" rtlCol="0">
            <a:spAutoFit/>
          </a:bodyPr>
          <a:p>
            <a:r>
              <a:rPr lang="en-US" altLang="zh-CN"/>
              <a:t>spot</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7700" y="258445"/>
            <a:ext cx="10515600" cy="783590"/>
          </a:xfrm>
        </p:spPr>
        <p:txBody>
          <a:bodyPr>
            <a:normAutofit/>
          </a:bodyPr>
          <a:p>
            <a:r>
              <a:rPr lang="en-US" altLang="zh-CN" sz="2800" b="1">
                <a:latin typeface="等线" charset="0"/>
                <a:ea typeface="等线" charset="0"/>
              </a:rPr>
              <a:t>MERFISH_ID1_0.01 TopicGNN results</a:t>
            </a:r>
            <a:endParaRPr lang="en-US" altLang="zh-CN" sz="2800" b="1">
              <a:latin typeface="等线" charset="0"/>
              <a:ea typeface="等线" charset="0"/>
            </a:endParaRPr>
          </a:p>
        </p:txBody>
      </p:sp>
      <p:sp>
        <p:nvSpPr>
          <p:cNvPr id="3" name="内容占位符 2"/>
          <p:cNvSpPr>
            <a:spLocks noGrp="1"/>
          </p:cNvSpPr>
          <p:nvPr>
            <p:ph idx="1"/>
          </p:nvPr>
        </p:nvSpPr>
        <p:spPr/>
        <p:txBody>
          <a:bodyPr/>
          <a:p>
            <a:endParaRPr lang="zh-CN" altLang="en-US"/>
          </a:p>
        </p:txBody>
      </p:sp>
      <p:pic>
        <p:nvPicPr>
          <p:cNvPr id="4" name="图片 3" descr="predict_50_results_pie_plot"/>
          <p:cNvPicPr>
            <a:picLocks noChangeAspect="1"/>
          </p:cNvPicPr>
          <p:nvPr/>
        </p:nvPicPr>
        <p:blipFill>
          <a:blip r:embed="rId1"/>
          <a:srcRect r="20867"/>
          <a:stretch>
            <a:fillRect/>
          </a:stretch>
        </p:blipFill>
        <p:spPr>
          <a:xfrm>
            <a:off x="7388860" y="2247265"/>
            <a:ext cx="4252595" cy="3749675"/>
          </a:xfrm>
          <a:prstGeom prst="rect">
            <a:avLst/>
          </a:prstGeom>
        </p:spPr>
      </p:pic>
      <p:pic>
        <p:nvPicPr>
          <p:cNvPr id="5" name="图片 4" descr="截屏2023-10-12 11.18.36"/>
          <p:cNvPicPr>
            <a:picLocks noChangeAspect="1"/>
          </p:cNvPicPr>
          <p:nvPr/>
        </p:nvPicPr>
        <p:blipFill>
          <a:blip r:embed="rId2"/>
          <a:stretch>
            <a:fillRect/>
          </a:stretch>
        </p:blipFill>
        <p:spPr>
          <a:xfrm>
            <a:off x="0" y="1825625"/>
            <a:ext cx="7388860" cy="4592955"/>
          </a:xfrm>
          <a:prstGeom prst="rect">
            <a:avLst/>
          </a:prstGeom>
        </p:spPr>
      </p:pic>
      <p:sp>
        <p:nvSpPr>
          <p:cNvPr id="6" name="文本框 5"/>
          <p:cNvSpPr txBox="1"/>
          <p:nvPr/>
        </p:nvSpPr>
        <p:spPr>
          <a:xfrm>
            <a:off x="1809115" y="1203960"/>
            <a:ext cx="3300730" cy="460375"/>
          </a:xfrm>
          <a:prstGeom prst="rect">
            <a:avLst/>
          </a:prstGeom>
          <a:noFill/>
        </p:spPr>
        <p:txBody>
          <a:bodyPr wrap="square" rtlCol="0">
            <a:spAutoFit/>
          </a:bodyPr>
          <a:p>
            <a:r>
              <a:rPr lang="en-US" altLang="zh-CN" sz="2400"/>
              <a:t>ground truth</a:t>
            </a:r>
            <a:endParaRPr lang="en-US" altLang="zh-CN" sz="2400"/>
          </a:p>
        </p:txBody>
      </p:sp>
      <p:sp>
        <p:nvSpPr>
          <p:cNvPr id="7" name="文本框 6"/>
          <p:cNvSpPr txBox="1"/>
          <p:nvPr/>
        </p:nvSpPr>
        <p:spPr>
          <a:xfrm>
            <a:off x="8340725" y="1457960"/>
            <a:ext cx="3300730" cy="460375"/>
          </a:xfrm>
          <a:prstGeom prst="rect">
            <a:avLst/>
          </a:prstGeom>
          <a:noFill/>
        </p:spPr>
        <p:txBody>
          <a:bodyPr wrap="square" rtlCol="0">
            <a:spAutoFit/>
          </a:bodyPr>
          <a:p>
            <a:r>
              <a:rPr lang="en-US" altLang="zh-CN" sz="2400"/>
              <a:t>predicted results</a:t>
            </a:r>
            <a:endParaRPr lang="en-US" altLang="zh-CN"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TABLE_BEAUTIFY" val="smartTable{df57e604-b890-484e-a393-fcb97b1db746}"/>
  <p:tag name="TABLE_ENDDRAG_ORIGIN_RECT" val="558*145"/>
  <p:tag name="TABLE_ENDDRAG_RECT" val="24*59*558*145"/>
</p:tagLst>
</file>

<file path=ppt/tags/tag28.xml><?xml version="1.0" encoding="utf-8"?>
<p:tagLst xmlns:p="http://schemas.openxmlformats.org/presentationml/2006/main">
  <p:tag name="KSO_WM_UNIT_TABLE_BEAUTIFY" val="smartTable{8198e77a-053a-4d98-88e1-ca13ac3eb6b8}"/>
  <p:tag name="TABLE_ENDDRAG_ORIGIN_RECT" val="932*357"/>
  <p:tag name="TABLE_ENDDRAG_RECT" val="24*170*932*357"/>
</p:tagLst>
</file>

<file path=ppt/tags/tag29.xml><?xml version="1.0" encoding="utf-8"?>
<p:tagLst xmlns:p="http://schemas.openxmlformats.org/presentationml/2006/main">
  <p:tag name="KSO_WM_UNIT_TABLE_BEAUTIFY" val="smartTable{d798e787-3e2b-4c1a-8fed-666cd1d8d7ca}"/>
  <p:tag name="TABLE_ENDDRAG_ORIGIN_RECT" val="570*158"/>
  <p:tag name="TABLE_ENDDRAG_RECT" val="102*296*570*158"/>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TABLE_BEAUTIFY" val="smartTable{c4e32dcf-f87b-402c-82af-3659c062c2ca}"/>
  <p:tag name="TABLE_ENDDRAG_ORIGIN_RECT" val="405*304"/>
  <p:tag name="TABLE_ENDDRAG_RECT" val="46*117*405*304"/>
</p:tagLst>
</file>

<file path=ppt/tags/tag31.xml><?xml version="1.0" encoding="utf-8"?>
<p:tagLst xmlns:p="http://schemas.openxmlformats.org/presentationml/2006/main">
  <p:tag name="KSO_WM_UNIT_TABLE_BEAUTIFY" val="smartTable{a6198ad1-7d14-491c-b496-802e9ae09684}"/>
</p:tagLst>
</file>

<file path=ppt/tags/tag32.xml><?xml version="1.0" encoding="utf-8"?>
<p:tagLst xmlns:p="http://schemas.openxmlformats.org/presentationml/2006/main">
  <p:tag name="KSO_WM_BEAUTIFY_FLAG" val="#wm#"/>
  <p:tag name="KSO_WM_TEMPLATE_CATEGORY" val="custom"/>
  <p:tag name="KSO_WM_TEMPLATE_INDEX" val="20205081"/>
</p:tagLst>
</file>

<file path=ppt/tags/tag33.xml><?xml version="1.0" encoding="utf-8"?>
<p:tagLst xmlns:p="http://schemas.openxmlformats.org/presentationml/2006/main">
  <p:tag name="KSO_WM_UNIT_TABLE_BEAUTIFY" val="smartTable{e531402e-c581-4c13-a8e4-75fabb2346fb}"/>
</p:tagLst>
</file>

<file path=ppt/tags/tag34.xml><?xml version="1.0" encoding="utf-8"?>
<p:tagLst xmlns:p="http://schemas.openxmlformats.org/presentationml/2006/main">
  <p:tag name="KSO_WM_UNIT_TABLE_BEAUTIFY" val="smartTable{aba5518a-8107-4eb0-93f7-10d895c789e1}"/>
</p:tagLst>
</file>

<file path=ppt/tags/tag35.xml><?xml version="1.0" encoding="utf-8"?>
<p:tagLst xmlns:p="http://schemas.openxmlformats.org/presentationml/2006/main">
  <p:tag name="KSO_WM_BEAUTIFY_FLAG" val="#wm#"/>
  <p:tag name="KSO_WM_TEMPLATE_CATEGORY" val="custom"/>
  <p:tag name="KSO_WM_TEMPLATE_INDEX" val="20205081"/>
</p:tagLst>
</file>

<file path=ppt/tags/tag36.xml><?xml version="1.0" encoding="utf-8"?>
<p:tagLst xmlns:p="http://schemas.openxmlformats.org/presentationml/2006/main">
  <p:tag name="KSO_WM_UNIT_TABLE_BEAUTIFY" val="smartTable{20c1dd1e-fb39-46b9-be99-78ec50827e98}"/>
</p:tagLst>
</file>

<file path=ppt/tags/tag37.xml><?xml version="1.0" encoding="utf-8"?>
<p:tagLst xmlns:p="http://schemas.openxmlformats.org/presentationml/2006/main">
  <p:tag name="KSO_WM_UNIT_TABLE_BEAUTIFY" val="smartTable{fd158922-19a4-4d4c-81b3-cfd8fa03e968}"/>
  <p:tag name="TABLE_ENDDRAG_ORIGIN_RECT" val="491*215"/>
  <p:tag name="TABLE_ENDDRAG_RECT" val="280*216*491*215"/>
</p:tagLst>
</file>

<file path=ppt/tags/tag38.xml><?xml version="1.0" encoding="utf-8"?>
<p:tagLst xmlns:p="http://schemas.openxmlformats.org/presentationml/2006/main">
  <p:tag name="KSO_WM_UNIT_TABLE_BEAUTIFY" val="smartTable{6d4905d5-44d1-4a86-8758-409ab4491186}"/>
</p:tagLst>
</file>

<file path=ppt/tags/tag39.xml><?xml version="1.0" encoding="utf-8"?>
<p:tagLst xmlns:p="http://schemas.openxmlformats.org/presentationml/2006/main">
  <p:tag name="KSO_WM_UNIT_TABLE_BEAUTIFY" val="smartTable{fd158922-19a4-4d4c-81b3-cfd8fa03e968}"/>
  <p:tag name="TABLE_ENDDRAG_ORIGIN_RECT" val="491*215"/>
  <p:tag name="TABLE_ENDDRAG_RECT" val="280*216*491*215"/>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TABLE_BEAUTIFY" val="smartTable{09bb42cc-24ee-493b-b365-20417a6400d4}"/>
  <p:tag name="TABLE_ENDDRAG_ORIGIN_RECT" val="331*109"/>
  <p:tag name="TABLE_ENDDRAG_RECT" val="624*321*331*109"/>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TABLE_ENDDRAG_ORIGIN_RECT" val="275*145"/>
  <p:tag name="TABLE_ENDDRAG_RECT" val="315*347*275*145"/>
  <p:tag name="KSO_WM_UNIT_TABLE_BEAUTIFY" val="smartTable{3e33fbe4-443c-423c-a455-0cd6a9966c2e}"/>
</p:tagLst>
</file>

<file path=ppt/tags/tag59.xml><?xml version="1.0" encoding="utf-8"?>
<p:tagLst xmlns:p="http://schemas.openxmlformats.org/presentationml/2006/main">
  <p:tag name="TABLE_ENDDRAG_ORIGIN_RECT" val="375*149"/>
  <p:tag name="TABLE_ENDDRAG_RECT" val="72*141*375*149"/>
  <p:tag name="KSO_WM_UNIT_TABLE_BEAUTIFY" val="smartTable{50ed1d65-ce3e-4762-a0d2-432934e24bbf}"/>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TABLE_ENDDRAG_ORIGIN_RECT" val="386*161"/>
  <p:tag name="TABLE_ENDDRAG_RECT" val="84*163*386*162"/>
  <p:tag name="KSO_WM_UNIT_TABLE_BEAUTIFY" val="smartTable{73210381-8b4e-4f49-a523-65c282fe47a4}"/>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UNIT_TABLE_BEAUTIFY" val="smartTable{ebead8f7-2b3c-4e16-8213-a20e6159c30f}"/>
  <p:tag name="TABLE_ENDDRAG_ORIGIN_RECT" val="447*299"/>
  <p:tag name="TABLE_ENDDRAG_RECT" val="74*137*447*299"/>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TABLE_ENDDRAG_ORIGIN_RECT" val="327*150"/>
  <p:tag name="TABLE_ENDDRAG_RECT" val="400*130*327*150"/>
  <p:tag name="KSO_WM_UNIT_TABLE_BEAUTIFY" val="smartTable{3e33fbe4-443c-423c-a455-0cd6a9966c2e}"/>
</p:tagLst>
</file>

<file path=ppt/tags/tag75.xml><?xml version="1.0" encoding="utf-8"?>
<p:tagLst xmlns:p="http://schemas.openxmlformats.org/presentationml/2006/main">
  <p:tag name="TABLE_ENDDRAG_ORIGIN_RECT" val="327*143"/>
  <p:tag name="TABLE_ENDDRAG_RECT" val="27*119*327*143"/>
  <p:tag name="KSO_WM_UNIT_TABLE_BEAUTIFY" val="smartTable{50ed1d65-ce3e-4762-a0d2-432934e24bbf}"/>
</p:tagLst>
</file>

<file path=ppt/tags/tag76.xml><?xml version="1.0" encoding="utf-8"?>
<p:tagLst xmlns:p="http://schemas.openxmlformats.org/presentationml/2006/main">
  <p:tag name="TABLE_ENDDRAG_ORIGIN_RECT" val="327*162"/>
  <p:tag name="TABLE_ENDDRAG_RECT" val="27*367*327*162"/>
  <p:tag name="KSO_WM_UNIT_TABLE_BEAUTIFY" val="smartTable{73210381-8b4e-4f49-a523-65c282fe47a4}"/>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7878</Words>
  <Application>WPS 文字</Application>
  <PresentationFormat>宽屏</PresentationFormat>
  <Paragraphs>1126</Paragraphs>
  <Slides>34</Slides>
  <Notes>1</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34</vt:i4>
      </vt:variant>
    </vt:vector>
  </HeadingPairs>
  <TitlesOfParts>
    <vt:vector size="56" baseType="lpstr">
      <vt:lpstr>Arial</vt:lpstr>
      <vt:lpstr>宋体</vt:lpstr>
      <vt:lpstr>Wingdings</vt:lpstr>
      <vt:lpstr>Calibri</vt:lpstr>
      <vt:lpstr>Helvetica Neue</vt:lpstr>
      <vt:lpstr>汉仪书宋二KW</vt:lpstr>
      <vt:lpstr>微软雅黑</vt:lpstr>
      <vt:lpstr>汉仪旗黑</vt:lpstr>
      <vt:lpstr>宋体</vt:lpstr>
      <vt:lpstr>Arial Unicode MS</vt:lpstr>
      <vt:lpstr>等线</vt:lpstr>
      <vt:lpstr>汉仪中等线KW</vt:lpstr>
      <vt:lpstr>黑体</vt:lpstr>
      <vt:lpstr>汉仪中黑KW</vt:lpstr>
      <vt:lpstr>Arial Regular</vt:lpstr>
      <vt:lpstr>DejaVu Math TeX Gyre</vt:lpstr>
      <vt:lpstr>Cambria Math</vt:lpstr>
      <vt:lpstr>宋体</vt:lpstr>
      <vt:lpstr>Kingsoft Math</vt:lpstr>
      <vt:lpstr>微软雅黑</vt:lpstr>
      <vt:lpstr>等线</vt:lpstr>
      <vt:lpstr>WPS</vt:lpstr>
      <vt:lpstr>PowerPoint 演示文稿</vt:lpstr>
      <vt:lpstr>PowerPoint 演示文稿</vt:lpstr>
      <vt:lpstr>PowerPoint 演示文稿</vt:lpstr>
      <vt:lpstr>PowerPoint 演示文稿</vt:lpstr>
      <vt:lpstr>PowerPoint 演示文稿</vt:lpstr>
      <vt:lpstr>PowerPoint 演示文稿</vt:lpstr>
      <vt:lpstr>准备datasets</vt:lpstr>
      <vt:lpstr>MERFISH_ID1_0.01 TopicGNN results</vt:lpstr>
      <vt:lpstr>MERFISH_ID1_0.01 TopicGNN 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pseudo-spot 数对结果的影响和stereo-seq结果</vt:lpstr>
      <vt:lpstr>SeqFISH+数据集上，调优结果</vt:lpstr>
      <vt:lpstr>MERFISH数据集上，调优结果，效果较差</vt:lpstr>
      <vt:lpstr>PowerPoint 演示文稿</vt:lpstr>
      <vt:lpstr>PowerPoint 演示文稿</vt:lpstr>
      <vt:lpstr>运用图注意力网络（GAT）预测spot中细胞类型比例</vt:lpstr>
      <vt:lpstr>通过高分辨率空间转录组数据构建测试数据</vt:lpstr>
      <vt:lpstr>benchmark</vt:lpstr>
      <vt:lpstr>方法调优：探究由scRNA-seq生成的伪spot数目的影响</vt:lpstr>
      <vt:lpstr>目前结果</vt:lpstr>
      <vt:lpstr>方法调优：探究空间域的影响</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Yunxi Liao</cp:lastModifiedBy>
  <cp:revision>9</cp:revision>
  <dcterms:created xsi:type="dcterms:W3CDTF">2025-02-25T15:53:17Z</dcterms:created>
  <dcterms:modified xsi:type="dcterms:W3CDTF">2025-02-25T15:53:17Z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2052-6.14.0.8924</vt:lpwstr>
  </property>
  <property fmtid="{D5CDD505-2E9C-101B-9397-08002B2CF9AE}" pid="3" name="ICV">
    <vt:lpwstr>287B461254FBC0BA49E4BD67EB7B146F_41</vt:lpwstr>
  </property>
</Properties>
</file>